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5bebe67d0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5bebe67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an activity? Think about this.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497eab186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497eab1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caffeinebeverage - base class, abstract brew/add, prepareRecipe protected from being overridden)</a:t>
            </a:r>
            <a:endParaRPr/>
          </a:p>
          <a:p>
            <a:pPr indent="0" lvl="0" marL="0" rtl="0" algn="l">
              <a:spcBef>
                <a:spcPts val="0"/>
              </a:spcBef>
              <a:spcAft>
                <a:spcPts val="0"/>
              </a:spcAft>
              <a:buNone/>
            </a:pPr>
            <a:r>
              <a:rPr lang="en"/>
              <a:t>Then, we need to deal with Coffee and Tea classes. They now rely on CaffeineBeverage to handle the recipe, so they just need to handle brewing and </a:t>
            </a:r>
            <a:r>
              <a:rPr lang="en"/>
              <a:t>condiments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97eab186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497eab18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497eab186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497eab18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just implemented the TemplateMethod Pattern. - a behavioral pattern- (1-3) In this case, an algorithm for making caffenated beverages. (rest) The Template Method defines the steps of an algorithm and allows subclasses to provide the implementation for one or more steps.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497eab186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97eab18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497eab186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497eab18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 again, providing encapsulation for what does not change and letting you append what does change - in subclasses that provide part of the implementation.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497eab186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497eab18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97eab186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97eab1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497eab186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97eab18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a:t>
            </a:r>
            <a:endParaRPr/>
          </a:p>
          <a:p>
            <a:pPr indent="0" lvl="0" marL="0" rtl="0" algn="l">
              <a:spcBef>
                <a:spcPts val="0"/>
              </a:spcBef>
              <a:spcAft>
                <a:spcPts val="0"/>
              </a:spcAft>
              <a:buNone/>
            </a:pPr>
            <a:r>
              <a:rPr lang="en"/>
              <a:t>We’ve added a little conditional statement into the recipe that bases its success on a concrete method wantsCondiments. If the customer wants a condiment, only then do we add condiments. We’ve defined a method with a mostly empty default implementation - it just returns true and does nothing else. This is a hook because the subclass can override the method but doesn’t have to. The tea class does not override it - we get condiments whether we want them or not. In Coffee, we are going to override the method and ask the user if they want condiments-  through an additional method that is not part of the core algorithm.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497eab186_0_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97eab18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it turns out, this is another design principle: the hollywood principle (1). What does this have to do with OO development? (rest). In other words, high-level componentes give the low-level components a “don’t call us, we’ll call you” treatment. When we design with the template method, we tell subclasses “don’t call us, we’ll call you” - CaffeineBeverage has control over the algorithm, and calls subclasses only when they are needed for an implementation of a method. The low-level subclasses are used simply to provide implementation etails, and Tea and Coffee never call the abstract class directly without being called first. Clients of beverages will depend on the CaffeineBeverage abstraction rather than a concrete coffee or tea, which reduces dependencies in the overall system.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497eab186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497eab18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 great news - we can get breakfast and lunch in the same restaurant! But there are problems.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5bebe67d0_0_6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5bebe67d0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Design Patterns take these principles and show us how to realize them within our software. They take common situations in software design and offer tips on how to build your system such that those principles hold. We’ve covered</a:t>
            </a:r>
            <a:endParaRPr>
              <a:solidFill>
                <a:schemeClr val="dk1"/>
              </a:solidFill>
            </a:endParaRPr>
          </a:p>
          <a:p>
            <a:pPr indent="0" lvl="0" marL="0" rtl="0" algn="l">
              <a:spcBef>
                <a:spcPts val="0"/>
              </a:spcBef>
              <a:spcAft>
                <a:spcPts val="0"/>
              </a:spcAft>
              <a:buNone/>
            </a:pPr>
            <a:r>
              <a:rPr lang="en">
                <a:solidFill>
                  <a:schemeClr val="dk1"/>
                </a:solidFill>
              </a:rPr>
              <a:t>(read)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497eab186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497eab18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497eab186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497eab18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Imagine we’re implementing a client that uses the two menus. (1) - this class can print custom menus, like the vegetarian menu. (2-5)</a:t>
            </a:r>
            <a:endParaRPr/>
          </a:p>
          <a:p>
            <a:pPr indent="0" lvl="0" marL="0" rtl="0" algn="l">
              <a:spcBef>
                <a:spcPts val="0"/>
              </a:spcBef>
              <a:spcAft>
                <a:spcPts val="0"/>
              </a:spcAft>
              <a:buNone/>
            </a:pPr>
            <a:r>
              <a:rPr lang="en"/>
              <a:t>What now? Neither side wants to change their underlying implementation because they would have to rewrite a bunch of code. But, this means our Waiter will be hard to understand and hard to change - it’ll require a lot of work.</a:t>
            </a:r>
            <a:endParaRPr/>
          </a:p>
          <a:p>
            <a:pPr indent="0" lvl="0" marL="0" rtl="0" algn="l">
              <a:spcBef>
                <a:spcPts val="0"/>
              </a:spcBef>
              <a:spcAft>
                <a:spcPts val="0"/>
              </a:spcAft>
              <a:buNone/>
            </a:pPr>
            <a:r>
              <a:rPr lang="en"/>
              <a:t>What would be nice would be to find a way to get them to implement the same interface for both menues - they’re close, except for the return type of the getMenuItems method. That would allow us to minimize concrete references and get rid of multiple loops to iterate over both menus.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497eab186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497eab18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we want to encapsulate what varies from what does not. Can we encapsulate the iteration? (1-4) While there are items left, we just ask for the next. Behind the scenes, the iterator calls get() on the array list or accesses the index on the array.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497eab186_0_1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497eab18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497eab186_0_1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97eab18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Instead, we just call getIterator on the Diner and PancakeHouse and iterate over both in the same way.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497eab186_0_1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497eab18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497eab186_0_1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497eab18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 a behavioral pattern-</a:t>
            </a:r>
            <a:r>
              <a:rPr lang="en"/>
              <a:t> It gives you a way to step through the leements of a collection without having to know how things are represented under the covers. (2) Your code doesn’t care if you are dealing with an Array, a ArrayList, or anything else that can create an iterator. (3) This makes the implementation and interface of the collection simpler, it removes responsibility for iteration from the collection, and keeps the collection focused on the things it should be focused on - managing that collection of objects.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497eab186_0_2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497eab18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497eab186_0_2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97eab18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 addition to collection-related operations like adding and removing? That would expand the number of methods in the collection. Why is that bad? Well, (3). So, again, change is at the center of yet another design principle. (4-5). Having two ways to change means a higher probability of change in the future, and when it does, it willl affect two aspects of our design. (6)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97eab186_0_2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97eab18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we want to make a change to this system. We want to add a dessert submenu to our system - as a menu available under the diner menu. Now we have to support not only multiple menus, but menus within menus. What would be nice would be to define a hierarchy, and place the dessert menu as an item within the diner menu. However, this won’t work as implemented.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5bebe67d0_0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5bebe67d0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(read)</a:t>
            </a:r>
            <a:endParaRPr>
              <a:solidFill>
                <a:schemeClr val="dk1"/>
              </a:solidFill>
            </a:endParaRPr>
          </a:p>
          <a:p>
            <a:pPr indent="0" lvl="0" marL="0" rtl="0" algn="l">
              <a:spcBef>
                <a:spcPts val="0"/>
              </a:spcBef>
              <a:spcAft>
                <a:spcPts val="0"/>
              </a:spcAft>
              <a:buNone/>
            </a:pPr>
            <a:r>
              <a:rPr lang="en">
                <a:solidFill>
                  <a:schemeClr val="dk1"/>
                </a:solidFill>
              </a:rPr>
              <a:t>There are dozens more out there. I recommend looking over them, figuring out which apply to your project, and keeping them in mind for any of your future work.</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497eab186_0_2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497eab18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we’re going to make an executive decision and override the diner’s original implementation into something that is general enough to work over all menus and submenus. What do we need out of this design?</a:t>
            </a:r>
            <a:endParaRPr/>
          </a:p>
          <a:p>
            <a:pPr indent="0" lvl="0" marL="0" rtl="0" algn="l">
              <a:spcBef>
                <a:spcPts val="0"/>
              </a:spcBef>
              <a:spcAft>
                <a:spcPts val="0"/>
              </a:spcAft>
              <a:buNone/>
            </a:pPr>
            <a:r>
              <a:rPr lang="en"/>
              <a:t>We need a tree-shaped structure that will handle menus, submenus, and menu items.</a:t>
            </a:r>
            <a:endParaRPr/>
          </a:p>
          <a:p>
            <a:pPr indent="0" lvl="0" marL="0" rtl="0" algn="l">
              <a:spcBef>
                <a:spcPts val="0"/>
              </a:spcBef>
              <a:spcAft>
                <a:spcPts val="0"/>
              </a:spcAft>
              <a:buNone/>
            </a:pPr>
            <a:r>
              <a:rPr lang="en"/>
              <a:t>We need to make sure we maintain an easy way to traverse the items in each menu.Similar to using Iterators</a:t>
            </a:r>
            <a:endParaRPr/>
          </a:p>
          <a:p>
            <a:pPr indent="0" lvl="0" marL="0" rtl="0" algn="l">
              <a:spcBef>
                <a:spcPts val="0"/>
              </a:spcBef>
              <a:spcAft>
                <a:spcPts val="0"/>
              </a:spcAft>
              <a:buNone/>
            </a:pPr>
            <a:r>
              <a:rPr lang="en"/>
              <a:t> We need a flexible way to traverse items. We might want to iterate only over the dessert menu or over the entire diner menu (including the dessert submenu).</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497eab186_0_2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497eab18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introduce another pattern to solve this problem. (1) - a structural pattern. (2-4). Let’s think about this in terms of our menus. This pattern gives us a way to create a tree structure that can handle a nested group of menus and menu items in the same structure. This creates a hierarchy - a tree of objects made up of parts (menus and menu items) that can be treated as a whole - a big uber menu. We can use this pattern to treat individual objects and compositions of objects uniformly - this means we have a tree structure where the menus are nodes and menuitems are leaves, where any menu is a compositino because it can contain menus and menu items. (last point)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497eab186_0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497eab18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497eab186_0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497eab186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apply the composite pattern to our menus? To start with, we need to create a component interface - this acts as the common interface for both menus and menu items and lets us treat them uniformly. We can call the same method on menus or menu items.</a:t>
            </a:r>
            <a:endParaRPr/>
          </a:p>
          <a:p>
            <a:pPr indent="0" lvl="0" marL="0" rtl="0" algn="l">
              <a:spcBef>
                <a:spcPts val="0"/>
              </a:spcBef>
              <a:spcAft>
                <a:spcPts val="0"/>
              </a:spcAft>
              <a:buNone/>
            </a:pPr>
            <a:r>
              <a:rPr lang="en"/>
              <a:t>(MenuComponent is an abstract class, with a default implementation for certain methods)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497eab186_0_2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97eab18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deeper look at this menu component abstract class. This provides a basic template for the leaf nodes amd the composite nodes. This provides a default implementation of methods, so that MenuItem and Menu can only implement the operations they need.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497eab186_0_2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497eab18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be able to print the contents of a menu in a flexible manner. We can do this by using an Iterator, and recusively calling the print method of each component of the menu - whether it is a submenu or a menu item.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497eab186_0_2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497eab18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What is transparency? By allowing the component interace to contain child management operations and leaf operations, a client can (4). Since we have both types of operations in the Component class, we lose a bit of safety because(5), like adding a menu to a menu item. This is a design decision - we could go in the other direction and separate responsibilities into interfaces. This would make the design safe, but we’d lose transparency and would have to use conditional operators in our code to see what kind of element we are working with. This is a classic case of trade-off. We are guided by these design principles, but we need to observe what effect they have on our design. In some cases, we need to violate one principle to maintain others or ensure a well-designed program.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497eab186_0_2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497eab18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the ducks from our first design pattern class. Let’s bring them back together to show how patterns can coexist with each other. So, let’s rebuild our duck simulator from scratch and use a bunch of patterns to give it interesting capabilities (1) Ducks will implement this to let us know that can quack - the mallard, redhead, duck call, we might even let in the rubber duck. (2). Some concrete ducks to work with. And duck-like objects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497eab186_0_2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497eab18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let’s cook up a basic simulator that creates ducks and make sure they can quack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497eab186_0_2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497eab18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a Goose in here. And.. well.. Geese aren’t Ducks. So, how do we make this work? Well, we need an Adaptor. Let’s apply the Adapter pattern.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497eab18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497eab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497eab186_0_3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497eab18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geese can play too, all we need to do is create a Goose, wrap it in an adapter, and we are good to go.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497eab186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497eab1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497eab186_0_3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497eab18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just need to update the simulator to create decorated ducks. We wrap each Quackable object in a QuackCounter Decorator. If we don’t, we’ll have ducks that do not count their quacks.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497eab186_0_3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497eab18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497eab186_0_3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497eab1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by defining our abstract duck factory, defining the types of ducks we will create. Then, we extend that into a concrete factor that creates plain, undecorated ducks as a reminder of how the factory works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497eab186_0_3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497eab186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one we really want, the CountingDuckFactory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497eab186_0_3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497eab18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 a Polymorphic method that takes in a factory and uses it to create objects. By passing in idfferent factories, we get to use different product families in the method. We alter the simulate method to take a factory and use it to create ducks.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497eab186_0_3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497eab18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497eab186_0_3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497eab186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note here - we did not add this behavior into the Quackable interface - only Flocks can use the add method, not Ducks. This is the opposite of the trade-off we made in the Menu example. We trade transparency for safety. Flocks and Ducks are not treated as exactly the same - we can add to a flock but not a duck - but we gain safety by not letting other parts of the code try to add to a duck.</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497eab186_0_3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497eab18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 go - four, no five patterns - adapter, decorator, factory, composite, adn iterator.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497eab186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497eab1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time, we talk an awful lot about this coffee shop. Some of us can’t live without our coffee. Well, some of us are tea maniacs instead. And, as it turns out, coffee and tea are made in a very similar way. (go over recipe)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497eab186_0_3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497eab186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bebe67d0_0_6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bebe67d0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497eab186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497eab18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see how these might look in a system built to brew both. Coffee - go over. prepareRecipe just steps through each stage of the preparation process - each in its own method. Now, let’s look at tea. The second and fourth steps are different, but these are very similar processes. It’s basically the same recipe. We have some code duplication going on here. When we have duplication, that’s a good sign we need to clean up the design. First inclination - right - we should take common steps and abstract them into a base class and inherit those common steps.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497eab186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497eab1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first redesign might look like this. BoilWate and PourInCup are common, so they are implemnted in the parent and we declare an abstract method prepareRecipe that each child must implement - in addition to new behaviors unique to those children. Did we do a good job on the redesign? Are we overlooking some other commonality? Are there other ways that coffee and tea are similar, that we can take advantage of?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497eab186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497eab18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else do coffee and tea have in common? Let’s look at the recipes. Both recipes follow essentially the same algorithm. (algo and bullets)</a:t>
            </a:r>
            <a:endParaRPr/>
          </a:p>
          <a:p>
            <a:pPr indent="0" lvl="0" marL="0" rtl="0" algn="l">
              <a:spcBef>
                <a:spcPts val="0"/>
              </a:spcBef>
              <a:spcAft>
                <a:spcPts val="0"/>
              </a:spcAft>
              <a:buNone/>
            </a:pPr>
            <a:r>
              <a:rPr lang="en"/>
              <a:t>So, can we find a way to abstract prepareRecipe() too?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497eab186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497eab1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So, now we have a new prepareRecipe method.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691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4662140"/>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2" name="Google Shape;12;p2"/>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 name="Google Shape;13;p2"/>
          <p:cNvSpPr txBox="1"/>
          <p:nvPr>
            <p:ph idx="1" type="subTitle"/>
          </p:nvPr>
        </p:nvSpPr>
        <p:spPr>
          <a:xfrm>
            <a:off x="685800" y="4836036"/>
            <a:ext cx="7772400" cy="10326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 name="Google Shape;17;p3"/>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8" name="Google Shape;18;p3"/>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a:off x="0" y="0"/>
            <a:ext cx="9144000" cy="15330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3" name="Google Shape;23;p4"/>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24" name="Google Shape;24;p4"/>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4"/>
          <p:cNvSpPr txBox="1"/>
          <p:nvPr>
            <p:ph idx="1" type="body"/>
          </p:nvPr>
        </p:nvSpPr>
        <p:spPr>
          <a:xfrm>
            <a:off x="457200"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4"/>
          <p:cNvSpPr txBox="1"/>
          <p:nvPr>
            <p:ph idx="2" type="body"/>
          </p:nvPr>
        </p:nvSpPr>
        <p:spPr>
          <a:xfrm>
            <a:off x="4692274"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0" name="Google Shape;30;p5"/>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1" name="Google Shape;31;p5"/>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spcBef>
                <a:spcPts val="0"/>
              </a:spcBef>
              <a:spcAft>
                <a:spcPts val="0"/>
              </a:spcAft>
              <a:buClr>
                <a:schemeClr val="dk2"/>
              </a:buClr>
              <a:buSzPts val="1800"/>
              <a:buNone/>
              <a:defRPr sz="1800">
                <a:solidFill>
                  <a:schemeClr val="dk2"/>
                </a:solidFill>
              </a:defRPr>
            </a:lvl1pPr>
          </a:lstStyle>
          <a:p/>
        </p:txBody>
      </p:sp>
      <p:sp>
        <p:nvSpPr>
          <p:cNvPr id="35" name="Google Shape;35;p6"/>
          <p:cNvSpPr/>
          <p:nvPr/>
        </p:nvSpPr>
        <p:spPr>
          <a:xfrm>
            <a:off x="4274" y="0"/>
            <a:ext cx="9144000" cy="58752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6" name="Google Shape;36;p6"/>
          <p:cNvCxnSpPr/>
          <p:nvPr/>
        </p:nvCxnSpPr>
        <p:spPr>
          <a:xfrm>
            <a:off x="0" y="5845828"/>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7" name="Google Shape;37;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685800" y="2490375"/>
            <a:ext cx="7772400" cy="21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600"/>
              <a:t>Design Patterns </a:t>
            </a:r>
            <a:endParaRPr sz="5600"/>
          </a:p>
          <a:p>
            <a:pPr indent="0" lvl="0" marL="0" rtl="0" algn="l">
              <a:spcBef>
                <a:spcPts val="0"/>
              </a:spcBef>
              <a:spcAft>
                <a:spcPts val="0"/>
              </a:spcAft>
              <a:buNone/>
            </a:pPr>
            <a:r>
              <a:rPr lang="en" sz="5600"/>
              <a:t>(Part 3)</a:t>
            </a:r>
            <a:endParaRPr sz="5600"/>
          </a:p>
        </p:txBody>
      </p:sp>
      <p:sp>
        <p:nvSpPr>
          <p:cNvPr id="45" name="Google Shape;45;p8"/>
          <p:cNvSpPr txBox="1"/>
          <p:nvPr>
            <p:ph idx="1" type="subTitle"/>
          </p:nvPr>
        </p:nvSpPr>
        <p:spPr>
          <a:xfrm>
            <a:off x="685800" y="4823361"/>
            <a:ext cx="7772400" cy="1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CSCE 247 - Lecture 20 - 04/03/2019</a:t>
            </a:r>
            <a:endParaRPr sz="1800"/>
          </a:p>
          <a:p>
            <a:pPr indent="0" lvl="0" marL="0" rtl="0" algn="l">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Redesigned Code</a:t>
            </a:r>
            <a:endParaRPr/>
          </a:p>
        </p:txBody>
      </p:sp>
      <p:sp>
        <p:nvSpPr>
          <p:cNvPr id="123" name="Google Shape;123;p1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17"/>
          <p:cNvPicPr preferRelativeResize="0"/>
          <p:nvPr/>
        </p:nvPicPr>
        <p:blipFill>
          <a:blip r:embed="rId3">
            <a:alphaModFix/>
          </a:blip>
          <a:stretch>
            <a:fillRect/>
          </a:stretch>
        </p:blipFill>
        <p:spPr>
          <a:xfrm>
            <a:off x="246175" y="2055800"/>
            <a:ext cx="6501944" cy="3968900"/>
          </a:xfrm>
          <a:prstGeom prst="rect">
            <a:avLst/>
          </a:prstGeom>
          <a:noFill/>
          <a:ln>
            <a:noFill/>
          </a:ln>
        </p:spPr>
      </p:pic>
      <p:sp>
        <p:nvSpPr>
          <p:cNvPr id="125" name="Google Shape;125;p17"/>
          <p:cNvSpPr/>
          <p:nvPr/>
        </p:nvSpPr>
        <p:spPr>
          <a:xfrm>
            <a:off x="7044750" y="4804060"/>
            <a:ext cx="1355700" cy="8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Coffee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brew()</a:t>
            </a:r>
            <a:endParaRPr sz="1200"/>
          </a:p>
          <a:p>
            <a:pPr indent="0" lvl="0" marL="0" rtl="0" algn="l">
              <a:spcBef>
                <a:spcPts val="0"/>
              </a:spcBef>
              <a:spcAft>
                <a:spcPts val="0"/>
              </a:spcAft>
              <a:buNone/>
            </a:pPr>
            <a:r>
              <a:rPr lang="en" sz="1200"/>
              <a:t>addCondiments()</a:t>
            </a:r>
            <a:endParaRPr sz="1200"/>
          </a:p>
        </p:txBody>
      </p:sp>
      <p:cxnSp>
        <p:nvCxnSpPr>
          <p:cNvPr id="126" name="Google Shape;126;p17"/>
          <p:cNvCxnSpPr/>
          <p:nvPr/>
        </p:nvCxnSpPr>
        <p:spPr>
          <a:xfrm>
            <a:off x="7044750" y="5106913"/>
            <a:ext cx="1355700" cy="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7"/>
          <p:cNvSpPr/>
          <p:nvPr/>
        </p:nvSpPr>
        <p:spPr>
          <a:xfrm>
            <a:off x="7788475" y="3737400"/>
            <a:ext cx="1355700" cy="8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brew()</a:t>
            </a:r>
            <a:endParaRPr sz="1200"/>
          </a:p>
          <a:p>
            <a:pPr indent="0" lvl="0" marL="0" rtl="0" algn="l">
              <a:spcBef>
                <a:spcPts val="0"/>
              </a:spcBef>
              <a:spcAft>
                <a:spcPts val="0"/>
              </a:spcAft>
              <a:buNone/>
            </a:pPr>
            <a:r>
              <a:rPr lang="en" sz="1200"/>
              <a:t>addCondiments()</a:t>
            </a:r>
            <a:endParaRPr sz="1200"/>
          </a:p>
        </p:txBody>
      </p:sp>
      <p:cxnSp>
        <p:nvCxnSpPr>
          <p:cNvPr id="128" name="Google Shape;128;p17"/>
          <p:cNvCxnSpPr/>
          <p:nvPr/>
        </p:nvCxnSpPr>
        <p:spPr>
          <a:xfrm>
            <a:off x="7788475" y="4040253"/>
            <a:ext cx="1355700" cy="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7"/>
          <p:cNvSpPr/>
          <p:nvPr/>
        </p:nvSpPr>
        <p:spPr>
          <a:xfrm>
            <a:off x="6844042" y="1761400"/>
            <a:ext cx="1616400" cy="13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CaffeineBeverage</a:t>
            </a:r>
            <a:endParaRPr i="1"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prepareRecipe()</a:t>
            </a:r>
            <a:endParaRPr sz="1200"/>
          </a:p>
          <a:p>
            <a:pPr indent="0" lvl="0" marL="0" rtl="0" algn="l">
              <a:spcBef>
                <a:spcPts val="0"/>
              </a:spcBef>
              <a:spcAft>
                <a:spcPts val="0"/>
              </a:spcAft>
              <a:buNone/>
            </a:pPr>
            <a:r>
              <a:rPr i="1" lang="en" sz="1200"/>
              <a:t>brew()</a:t>
            </a:r>
            <a:endParaRPr i="1" sz="1200"/>
          </a:p>
          <a:p>
            <a:pPr indent="0" lvl="0" marL="0" rtl="0" algn="l">
              <a:spcBef>
                <a:spcPts val="0"/>
              </a:spcBef>
              <a:spcAft>
                <a:spcPts val="0"/>
              </a:spcAft>
              <a:buNone/>
            </a:pPr>
            <a:r>
              <a:rPr i="1" lang="en" sz="1200"/>
              <a:t>addCondiments()</a:t>
            </a:r>
            <a:endParaRPr i="1" sz="1200"/>
          </a:p>
          <a:p>
            <a:pPr indent="0" lvl="0" marL="0" rtl="0" algn="l">
              <a:spcBef>
                <a:spcPts val="0"/>
              </a:spcBef>
              <a:spcAft>
                <a:spcPts val="0"/>
              </a:spcAft>
              <a:buNone/>
            </a:pPr>
            <a:r>
              <a:rPr lang="en" sz="1200"/>
              <a:t>boilWater()</a:t>
            </a:r>
            <a:endParaRPr sz="1200"/>
          </a:p>
          <a:p>
            <a:pPr indent="0" lvl="0" marL="0" rtl="0" algn="l">
              <a:spcBef>
                <a:spcPts val="0"/>
              </a:spcBef>
              <a:spcAft>
                <a:spcPts val="0"/>
              </a:spcAft>
              <a:buNone/>
            </a:pPr>
            <a:r>
              <a:rPr lang="en" sz="1200"/>
              <a:t>pourInCup()</a:t>
            </a:r>
            <a:endParaRPr sz="1200"/>
          </a:p>
        </p:txBody>
      </p:sp>
      <p:cxnSp>
        <p:nvCxnSpPr>
          <p:cNvPr id="130" name="Google Shape;130;p17"/>
          <p:cNvCxnSpPr/>
          <p:nvPr/>
        </p:nvCxnSpPr>
        <p:spPr>
          <a:xfrm>
            <a:off x="6844042" y="2063855"/>
            <a:ext cx="1616400" cy="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17"/>
          <p:cNvCxnSpPr>
            <a:stCxn id="125" idx="0"/>
            <a:endCxn id="129" idx="2"/>
          </p:cNvCxnSpPr>
          <p:nvPr/>
        </p:nvCxnSpPr>
        <p:spPr>
          <a:xfrm rot="10800000">
            <a:off x="7652100" y="3130660"/>
            <a:ext cx="70500" cy="1673400"/>
          </a:xfrm>
          <a:prstGeom prst="straightConnector1">
            <a:avLst/>
          </a:prstGeom>
          <a:noFill/>
          <a:ln cap="flat" cmpd="sng" w="19050">
            <a:solidFill>
              <a:schemeClr val="dk2"/>
            </a:solidFill>
            <a:prstDash val="solid"/>
            <a:round/>
            <a:headEnd len="med" w="med" type="none"/>
            <a:tailEnd len="med" w="med" type="triangle"/>
          </a:ln>
        </p:spPr>
      </p:cxnSp>
      <p:cxnSp>
        <p:nvCxnSpPr>
          <p:cNvPr id="132" name="Google Shape;132;p17"/>
          <p:cNvCxnSpPr>
            <a:stCxn id="127" idx="0"/>
            <a:endCxn id="129" idx="2"/>
          </p:cNvCxnSpPr>
          <p:nvPr/>
        </p:nvCxnSpPr>
        <p:spPr>
          <a:xfrm rot="10800000">
            <a:off x="7652125" y="3130500"/>
            <a:ext cx="814200" cy="606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Have We Done?</a:t>
            </a:r>
            <a:endParaRPr/>
          </a:p>
        </p:txBody>
      </p:sp>
      <p:sp>
        <p:nvSpPr>
          <p:cNvPr id="138" name="Google Shape;138;p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We’ve recognized that two recipes are essentially the same, although some of the steps require </a:t>
            </a:r>
            <a:r>
              <a:rPr i="1" lang="en"/>
              <a:t>different implementations</a:t>
            </a:r>
            <a:r>
              <a:rPr lang="en"/>
              <a:t>.</a:t>
            </a:r>
            <a:endParaRPr/>
          </a:p>
          <a:p>
            <a:pPr indent="-419100" lvl="0" marL="457200" rtl="0" algn="l">
              <a:spcBef>
                <a:spcPts val="0"/>
              </a:spcBef>
              <a:spcAft>
                <a:spcPts val="0"/>
              </a:spcAft>
              <a:buSzPts val="3000"/>
              <a:buChar char="●"/>
            </a:pPr>
            <a:r>
              <a:rPr lang="en"/>
              <a:t>We have generalized the recipe and placed it in a base class.</a:t>
            </a:r>
            <a:endParaRPr/>
          </a:p>
          <a:p>
            <a:pPr indent="-381000" lvl="1" marL="914400" rtl="0" algn="l">
              <a:spcBef>
                <a:spcPts val="0"/>
              </a:spcBef>
              <a:spcAft>
                <a:spcPts val="0"/>
              </a:spcAft>
              <a:buSzPts val="2400"/>
              <a:buChar char="○"/>
            </a:pPr>
            <a:r>
              <a:rPr lang="en"/>
              <a:t>CaffeineBeverage knows and controls the steps of the recipe. It performs common steps itself.</a:t>
            </a:r>
            <a:endParaRPr/>
          </a:p>
          <a:p>
            <a:pPr indent="-381000" lvl="2" marL="1371600" rtl="0" algn="l">
              <a:spcBef>
                <a:spcPts val="0"/>
              </a:spcBef>
              <a:spcAft>
                <a:spcPts val="0"/>
              </a:spcAft>
              <a:buSzPts val="2400"/>
              <a:buChar char="■"/>
            </a:pPr>
            <a:r>
              <a:rPr i="1" lang="en"/>
              <a:t>(encapsulating what does not change...)</a:t>
            </a:r>
            <a:endParaRPr i="1"/>
          </a:p>
          <a:p>
            <a:pPr indent="-381000" lvl="1" marL="914400" rtl="0" algn="l">
              <a:spcBef>
                <a:spcPts val="0"/>
              </a:spcBef>
              <a:spcAft>
                <a:spcPts val="0"/>
              </a:spcAft>
              <a:buSzPts val="2400"/>
              <a:buChar char="○"/>
            </a:pPr>
            <a:r>
              <a:rPr lang="en"/>
              <a:t>It relies on subclasses to implement unique steps.</a:t>
            </a:r>
            <a:endParaRPr/>
          </a:p>
          <a:p>
            <a:pPr indent="-381000" lvl="2" marL="1371600" rtl="0" algn="l">
              <a:spcBef>
                <a:spcPts val="0"/>
              </a:spcBef>
              <a:spcAft>
                <a:spcPts val="0"/>
              </a:spcAft>
              <a:buSzPts val="2400"/>
              <a:buChar char="■"/>
            </a:pPr>
            <a:r>
              <a:rPr i="1" lang="en"/>
              <a:t>(... from what does change)</a:t>
            </a:r>
            <a:endParaRPr i="1"/>
          </a:p>
        </p:txBody>
      </p:sp>
      <p:sp>
        <p:nvSpPr>
          <p:cNvPr id="139" name="Google Shape;139;p1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Template Method Pattern</a:t>
            </a:r>
            <a:endParaRPr/>
          </a:p>
        </p:txBody>
      </p:sp>
      <p:sp>
        <p:nvSpPr>
          <p:cNvPr id="145" name="Google Shape;145;p1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latin typeface="Consolas"/>
                <a:ea typeface="Consolas"/>
                <a:cs typeface="Consolas"/>
                <a:sym typeface="Consolas"/>
              </a:rPr>
              <a:t>prepareRecipe()</a:t>
            </a:r>
            <a:r>
              <a:rPr lang="en"/>
              <a:t> is our </a:t>
            </a:r>
            <a:r>
              <a:rPr b="1" lang="en"/>
              <a:t>template method</a:t>
            </a:r>
            <a:r>
              <a:rPr lang="en"/>
              <a:t>.</a:t>
            </a:r>
            <a:endParaRPr/>
          </a:p>
          <a:p>
            <a:pPr indent="-381000" lvl="1" marL="914400" rtl="0" algn="l">
              <a:spcBef>
                <a:spcPts val="0"/>
              </a:spcBef>
              <a:spcAft>
                <a:spcPts val="0"/>
              </a:spcAft>
              <a:buSzPts val="2400"/>
              <a:buChar char="○"/>
            </a:pPr>
            <a:r>
              <a:rPr lang="en"/>
              <a:t>It is a method.</a:t>
            </a:r>
            <a:endParaRPr/>
          </a:p>
          <a:p>
            <a:pPr indent="-381000" lvl="1" marL="914400" rtl="0" algn="l">
              <a:spcBef>
                <a:spcPts val="0"/>
              </a:spcBef>
              <a:spcAft>
                <a:spcPts val="0"/>
              </a:spcAft>
              <a:buSzPts val="2400"/>
              <a:buChar char="○"/>
            </a:pPr>
            <a:r>
              <a:rPr lang="en"/>
              <a:t>It serves as a template for an algorithm.</a:t>
            </a:r>
            <a:endParaRPr/>
          </a:p>
          <a:p>
            <a:pPr indent="-419100" lvl="0" marL="457200" rtl="0" algn="l">
              <a:spcBef>
                <a:spcPts val="0"/>
              </a:spcBef>
              <a:spcAft>
                <a:spcPts val="0"/>
              </a:spcAft>
              <a:buSzPts val="3000"/>
              <a:buChar char="●"/>
            </a:pPr>
            <a:r>
              <a:rPr lang="en"/>
              <a:t>In the template, each step of the algorithm is represented by a method.</a:t>
            </a:r>
            <a:endParaRPr/>
          </a:p>
          <a:p>
            <a:pPr indent="-419100" lvl="0" marL="457200" rtl="0" algn="l">
              <a:spcBef>
                <a:spcPts val="0"/>
              </a:spcBef>
              <a:spcAft>
                <a:spcPts val="0"/>
              </a:spcAft>
              <a:buSzPts val="3000"/>
              <a:buChar char="●"/>
            </a:pPr>
            <a:r>
              <a:rPr lang="en"/>
              <a:t>Some methods are handled by the base class, others are handled by the subclasses.</a:t>
            </a:r>
            <a:endParaRPr/>
          </a:p>
          <a:p>
            <a:pPr indent="-381000" lvl="1" marL="914400" rtl="0" algn="l">
              <a:spcBef>
                <a:spcPts val="0"/>
              </a:spcBef>
              <a:spcAft>
                <a:spcPts val="0"/>
              </a:spcAft>
              <a:buSzPts val="2400"/>
              <a:buChar char="○"/>
            </a:pPr>
            <a:r>
              <a:rPr lang="en"/>
              <a:t>The methods that need to be supplied by a subclass are declared abstract.</a:t>
            </a:r>
            <a:endParaRPr/>
          </a:p>
        </p:txBody>
      </p:sp>
      <p:sp>
        <p:nvSpPr>
          <p:cNvPr id="146" name="Google Shape;146;p1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What Does the Template Method Get Us?</a:t>
            </a:r>
            <a:endParaRPr sz="3200"/>
          </a:p>
        </p:txBody>
      </p:sp>
      <p:sp>
        <p:nvSpPr>
          <p:cNvPr id="152" name="Google Shape;152;p20"/>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Original Implementation</a:t>
            </a:r>
            <a:endParaRPr sz="2400"/>
          </a:p>
          <a:p>
            <a:pPr indent="-342900" lvl="0" marL="457200" rtl="0" algn="l">
              <a:spcBef>
                <a:spcPts val="600"/>
              </a:spcBef>
              <a:spcAft>
                <a:spcPts val="0"/>
              </a:spcAft>
              <a:buSzPts val="1800"/>
              <a:buChar char="●"/>
            </a:pPr>
            <a:r>
              <a:rPr lang="en" sz="1800"/>
              <a:t>Coffee and Tea control the algorithm.</a:t>
            </a:r>
            <a:endParaRPr sz="1800"/>
          </a:p>
          <a:p>
            <a:pPr indent="-342900" lvl="0" marL="457200" rtl="0" algn="l">
              <a:spcBef>
                <a:spcPts val="0"/>
              </a:spcBef>
              <a:spcAft>
                <a:spcPts val="0"/>
              </a:spcAft>
              <a:buSzPts val="1800"/>
              <a:buChar char="●"/>
            </a:pPr>
            <a:r>
              <a:rPr lang="en" sz="1800"/>
              <a:t>Code is duplicated across Coffee and Tea.</a:t>
            </a:r>
            <a:endParaRPr sz="1800"/>
          </a:p>
          <a:p>
            <a:pPr indent="-342900" lvl="0" marL="457200" rtl="0" algn="l">
              <a:spcBef>
                <a:spcPts val="0"/>
              </a:spcBef>
              <a:spcAft>
                <a:spcPts val="0"/>
              </a:spcAft>
              <a:buSzPts val="1800"/>
              <a:buChar char="●"/>
            </a:pPr>
            <a:r>
              <a:rPr lang="en" sz="1800"/>
              <a:t>Changes to the algorithm require making changes to the subclasses.</a:t>
            </a:r>
            <a:endParaRPr sz="1800"/>
          </a:p>
          <a:p>
            <a:pPr indent="-342900" lvl="0" marL="457200" rtl="0" algn="l">
              <a:spcBef>
                <a:spcPts val="0"/>
              </a:spcBef>
              <a:spcAft>
                <a:spcPts val="0"/>
              </a:spcAft>
              <a:buSzPts val="1800"/>
              <a:buChar char="●"/>
            </a:pPr>
            <a:r>
              <a:rPr lang="en" sz="1800"/>
              <a:t>Classes are organized in a structure that requires more work to add a new beverage.</a:t>
            </a:r>
            <a:endParaRPr sz="1800"/>
          </a:p>
          <a:p>
            <a:pPr indent="-342900" lvl="0" marL="457200" rtl="0" algn="l">
              <a:spcBef>
                <a:spcPts val="0"/>
              </a:spcBef>
              <a:spcAft>
                <a:spcPts val="0"/>
              </a:spcAft>
              <a:buSzPts val="1800"/>
              <a:buChar char="●"/>
            </a:pPr>
            <a:r>
              <a:rPr lang="en" sz="1800"/>
              <a:t>Knowledge of the algorithm and how to implement it is distributed over multiple clases.</a:t>
            </a:r>
            <a:endParaRPr sz="1800"/>
          </a:p>
        </p:txBody>
      </p:sp>
      <p:sp>
        <p:nvSpPr>
          <p:cNvPr id="153" name="Google Shape;153;p2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0"/>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Template Method:</a:t>
            </a:r>
            <a:endParaRPr sz="2400"/>
          </a:p>
          <a:p>
            <a:pPr indent="-342900" lvl="0" marL="457200" rtl="0" algn="l">
              <a:spcBef>
                <a:spcPts val="600"/>
              </a:spcBef>
              <a:spcAft>
                <a:spcPts val="0"/>
              </a:spcAft>
              <a:buSzPts val="1800"/>
              <a:buChar char="●"/>
            </a:pPr>
            <a:r>
              <a:rPr lang="en" sz="1800"/>
              <a:t>CaffeineBeverage class controls and protects the algorithm.</a:t>
            </a:r>
            <a:endParaRPr sz="1800"/>
          </a:p>
          <a:p>
            <a:pPr indent="-342900" lvl="0" marL="457200" rtl="0" algn="l">
              <a:spcBef>
                <a:spcPts val="0"/>
              </a:spcBef>
              <a:spcAft>
                <a:spcPts val="0"/>
              </a:spcAft>
              <a:buSzPts val="1800"/>
              <a:buChar char="●"/>
            </a:pPr>
            <a:r>
              <a:rPr lang="en" sz="1800"/>
              <a:t>CaffeineBeverage class implements common code.</a:t>
            </a:r>
            <a:endParaRPr sz="1800"/>
          </a:p>
          <a:p>
            <a:pPr indent="-342900" lvl="0" marL="457200" rtl="0" algn="l">
              <a:spcBef>
                <a:spcPts val="0"/>
              </a:spcBef>
              <a:spcAft>
                <a:spcPts val="0"/>
              </a:spcAft>
              <a:buSzPts val="1800"/>
              <a:buChar char="●"/>
            </a:pPr>
            <a:r>
              <a:rPr lang="en" sz="1800"/>
              <a:t>The algorithm lives in one place and code changes only need to be made there.</a:t>
            </a:r>
            <a:endParaRPr sz="1800"/>
          </a:p>
          <a:p>
            <a:pPr indent="-342900" lvl="0" marL="457200" rtl="0" algn="l">
              <a:spcBef>
                <a:spcPts val="0"/>
              </a:spcBef>
              <a:spcAft>
                <a:spcPts val="0"/>
              </a:spcAft>
              <a:buSzPts val="1800"/>
              <a:buChar char="●"/>
            </a:pPr>
            <a:r>
              <a:rPr lang="en" sz="1800"/>
              <a:t>The Template Method allows new beverages to be added. They only need to implement specialized methods.</a:t>
            </a:r>
            <a:endParaRPr sz="1800"/>
          </a:p>
          <a:p>
            <a:pPr indent="-342900" lvl="0" marL="457200" rtl="0" algn="l">
              <a:spcBef>
                <a:spcPts val="0"/>
              </a:spcBef>
              <a:spcAft>
                <a:spcPts val="0"/>
              </a:spcAft>
              <a:buSzPts val="1800"/>
              <a:buChar char="●"/>
            </a:pPr>
            <a:r>
              <a:rPr lang="en" sz="1800"/>
              <a:t>The CaffeineBeverage class contains all knowlege about the algorithm and relies on subclasses to provide implementations.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Template Method Pattern</a:t>
            </a:r>
            <a:endParaRPr/>
          </a:p>
        </p:txBody>
      </p:sp>
      <p:sp>
        <p:nvSpPr>
          <p:cNvPr id="160" name="Google Shape;160;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t>
            </a:r>
            <a:r>
              <a:rPr b="1" lang="en"/>
              <a:t>Template Method Pattern</a:t>
            </a:r>
            <a:r>
              <a:rPr lang="en"/>
              <a:t> defines the skeleton of an algorithm in a method, deferring some steps to subclasses.</a:t>
            </a:r>
            <a:endParaRPr/>
          </a:p>
          <a:p>
            <a:pPr indent="-419100" lvl="0" marL="457200" rtl="0" algn="l">
              <a:spcBef>
                <a:spcPts val="0"/>
              </a:spcBef>
              <a:spcAft>
                <a:spcPts val="0"/>
              </a:spcAft>
              <a:buSzPts val="3000"/>
              <a:buChar char="●"/>
            </a:pPr>
            <a:r>
              <a:rPr lang="en"/>
              <a:t>Template Method lets subclasses redefine certain steps of an algorithm without changing the algorithm’s structure.</a:t>
            </a:r>
            <a:endParaRPr/>
          </a:p>
          <a:p>
            <a:pPr indent="-419100" lvl="0" marL="457200" rtl="0" algn="l">
              <a:spcBef>
                <a:spcPts val="0"/>
              </a:spcBef>
              <a:spcAft>
                <a:spcPts val="0"/>
              </a:spcAft>
              <a:buSzPts val="3000"/>
              <a:buChar char="●"/>
            </a:pPr>
            <a:r>
              <a:rPr lang="en"/>
              <a:t>A template is a method that defines an algorithm as a set of steps. </a:t>
            </a:r>
            <a:endParaRPr/>
          </a:p>
          <a:p>
            <a:pPr indent="-381000" lvl="1" marL="914400" rtl="0" algn="l">
              <a:spcBef>
                <a:spcPts val="0"/>
              </a:spcBef>
              <a:spcAft>
                <a:spcPts val="0"/>
              </a:spcAft>
              <a:buSzPts val="2400"/>
              <a:buChar char="○"/>
            </a:pPr>
            <a:r>
              <a:rPr lang="en"/>
              <a:t>Abstract steps are implemented by subclasses. </a:t>
            </a:r>
            <a:endParaRPr/>
          </a:p>
          <a:p>
            <a:pPr indent="-381000" lvl="1" marL="914400" rtl="0" algn="l">
              <a:spcBef>
                <a:spcPts val="0"/>
              </a:spcBef>
              <a:spcAft>
                <a:spcPts val="0"/>
              </a:spcAft>
              <a:buSzPts val="2400"/>
              <a:buChar char="○"/>
            </a:pPr>
            <a:r>
              <a:rPr lang="en"/>
              <a:t>Ensures the algorithm’s structure stays unchanged.</a:t>
            </a:r>
            <a:endParaRPr/>
          </a:p>
        </p:txBody>
      </p:sp>
      <p:sp>
        <p:nvSpPr>
          <p:cNvPr id="161" name="Google Shape;161;p2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Template Method Pattern</a:t>
            </a:r>
            <a:endParaRPr/>
          </a:p>
        </p:txBody>
      </p:sp>
      <p:sp>
        <p:nvSpPr>
          <p:cNvPr id="167" name="Google Shape;167;p2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2"/>
          <p:cNvPicPr preferRelativeResize="0"/>
          <p:nvPr/>
        </p:nvPicPr>
        <p:blipFill>
          <a:blip r:embed="rId3">
            <a:alphaModFix/>
          </a:blip>
          <a:stretch>
            <a:fillRect/>
          </a:stretch>
        </p:blipFill>
        <p:spPr>
          <a:xfrm>
            <a:off x="881375" y="1660123"/>
            <a:ext cx="7675416" cy="496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Looking Inside the Code</a:t>
            </a:r>
            <a:endParaRPr/>
          </a:p>
        </p:txBody>
      </p:sp>
      <p:sp>
        <p:nvSpPr>
          <p:cNvPr id="174" name="Google Shape;174;p2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3"/>
          <p:cNvPicPr preferRelativeResize="0"/>
          <p:nvPr/>
        </p:nvPicPr>
        <p:blipFill>
          <a:blip r:embed="rId3">
            <a:alphaModFix/>
          </a:blip>
          <a:stretch>
            <a:fillRect/>
          </a:stretch>
        </p:blipFill>
        <p:spPr>
          <a:xfrm>
            <a:off x="1557951" y="1563375"/>
            <a:ext cx="6028100" cy="5185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Adding Hooks</a:t>
            </a:r>
            <a:endParaRPr/>
          </a:p>
        </p:txBody>
      </p:sp>
      <p:sp>
        <p:nvSpPr>
          <p:cNvPr id="181" name="Google Shape;181;p24"/>
          <p:cNvSpPr txBox="1"/>
          <p:nvPr>
            <p:ph idx="1" type="body"/>
          </p:nvPr>
        </p:nvSpPr>
        <p:spPr>
          <a:xfrm>
            <a:off x="165375" y="1656450"/>
            <a:ext cx="39945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The parent class can define concrete methods that are empty or have a default implementation (called </a:t>
            </a:r>
            <a:r>
              <a:rPr b="1" lang="en" sz="2400"/>
              <a:t>hooks</a:t>
            </a:r>
            <a:r>
              <a:rPr lang="en" sz="2400"/>
              <a:t>).</a:t>
            </a:r>
            <a:endParaRPr sz="2400"/>
          </a:p>
          <a:p>
            <a:pPr indent="-342900" lvl="1" marL="914400" rtl="0" algn="l">
              <a:spcBef>
                <a:spcPts val="0"/>
              </a:spcBef>
              <a:spcAft>
                <a:spcPts val="0"/>
              </a:spcAft>
              <a:buSzPts val="1800"/>
              <a:buChar char="○"/>
            </a:pPr>
            <a:r>
              <a:rPr lang="en" sz="1800"/>
              <a:t>Subclasses can override these, but do not have to.</a:t>
            </a:r>
            <a:endParaRPr sz="1800"/>
          </a:p>
          <a:p>
            <a:pPr indent="-342900" lvl="1" marL="914400" rtl="0" algn="l">
              <a:spcBef>
                <a:spcPts val="0"/>
              </a:spcBef>
              <a:spcAft>
                <a:spcPts val="0"/>
              </a:spcAft>
              <a:buSzPts val="1800"/>
              <a:buChar char="○"/>
            </a:pPr>
            <a:r>
              <a:rPr lang="en" sz="1800"/>
              <a:t>Gives subclasses the ability to “hook into” the algorithm if they wish.</a:t>
            </a:r>
            <a:endParaRPr sz="1800"/>
          </a:p>
        </p:txBody>
      </p:sp>
      <p:sp>
        <p:nvSpPr>
          <p:cNvPr id="182" name="Google Shape;182;p2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4"/>
          <p:cNvSpPr/>
          <p:nvPr/>
        </p:nvSpPr>
        <p:spPr>
          <a:xfrm>
            <a:off x="7330000" y="3014950"/>
            <a:ext cx="1616400" cy="11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Coffee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brew()</a:t>
            </a:r>
            <a:endParaRPr sz="1200"/>
          </a:p>
          <a:p>
            <a:pPr indent="0" lvl="0" marL="0" rtl="0" algn="l">
              <a:spcBef>
                <a:spcPts val="0"/>
              </a:spcBef>
              <a:spcAft>
                <a:spcPts val="0"/>
              </a:spcAft>
              <a:buNone/>
            </a:pPr>
            <a:r>
              <a:rPr lang="en" sz="1200"/>
              <a:t>addCondiments()</a:t>
            </a:r>
            <a:endParaRPr sz="1200"/>
          </a:p>
          <a:p>
            <a:pPr indent="0" lvl="0" marL="0" rtl="0" algn="l">
              <a:spcBef>
                <a:spcPts val="0"/>
              </a:spcBef>
              <a:spcAft>
                <a:spcPts val="0"/>
              </a:spcAft>
              <a:buNone/>
            </a:pPr>
            <a:r>
              <a:rPr lang="en" sz="1200"/>
              <a:t>wantsCondiments()</a:t>
            </a:r>
            <a:endParaRPr sz="1200"/>
          </a:p>
          <a:p>
            <a:pPr indent="0" lvl="0" marL="0" rtl="0" algn="l">
              <a:spcBef>
                <a:spcPts val="0"/>
              </a:spcBef>
              <a:spcAft>
                <a:spcPts val="0"/>
              </a:spcAft>
              <a:buNone/>
            </a:pPr>
            <a:r>
              <a:rPr lang="en" sz="1200"/>
              <a:t>getUserInput()</a:t>
            </a:r>
            <a:endParaRPr sz="1200"/>
          </a:p>
        </p:txBody>
      </p:sp>
      <p:cxnSp>
        <p:nvCxnSpPr>
          <p:cNvPr id="184" name="Google Shape;184;p24"/>
          <p:cNvCxnSpPr/>
          <p:nvPr/>
        </p:nvCxnSpPr>
        <p:spPr>
          <a:xfrm>
            <a:off x="7330000" y="3317815"/>
            <a:ext cx="1616400" cy="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24"/>
          <p:cNvSpPr/>
          <p:nvPr/>
        </p:nvSpPr>
        <p:spPr>
          <a:xfrm>
            <a:off x="7330000" y="1913450"/>
            <a:ext cx="1355700" cy="8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Tea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brew()</a:t>
            </a:r>
            <a:endParaRPr sz="1200"/>
          </a:p>
          <a:p>
            <a:pPr indent="0" lvl="0" marL="0" rtl="0" algn="l">
              <a:spcBef>
                <a:spcPts val="0"/>
              </a:spcBef>
              <a:spcAft>
                <a:spcPts val="0"/>
              </a:spcAft>
              <a:buNone/>
            </a:pPr>
            <a:r>
              <a:rPr lang="en" sz="1200"/>
              <a:t>addCondiments()</a:t>
            </a:r>
            <a:endParaRPr sz="1200"/>
          </a:p>
        </p:txBody>
      </p:sp>
      <p:cxnSp>
        <p:nvCxnSpPr>
          <p:cNvPr id="186" name="Google Shape;186;p24"/>
          <p:cNvCxnSpPr/>
          <p:nvPr/>
        </p:nvCxnSpPr>
        <p:spPr>
          <a:xfrm>
            <a:off x="7330000" y="2216303"/>
            <a:ext cx="1355700" cy="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24"/>
          <p:cNvSpPr/>
          <p:nvPr/>
        </p:nvSpPr>
        <p:spPr>
          <a:xfrm>
            <a:off x="5082650" y="1750975"/>
            <a:ext cx="1616400" cy="15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CaffeineBeverage</a:t>
            </a:r>
            <a:endParaRPr i="1"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prepareRecipe()</a:t>
            </a:r>
            <a:endParaRPr sz="1200"/>
          </a:p>
          <a:p>
            <a:pPr indent="0" lvl="0" marL="0" rtl="0" algn="l">
              <a:spcBef>
                <a:spcPts val="0"/>
              </a:spcBef>
              <a:spcAft>
                <a:spcPts val="0"/>
              </a:spcAft>
              <a:buNone/>
            </a:pPr>
            <a:r>
              <a:rPr i="1" lang="en" sz="1200"/>
              <a:t>brew()</a:t>
            </a:r>
            <a:endParaRPr i="1" sz="1200"/>
          </a:p>
          <a:p>
            <a:pPr indent="0" lvl="0" marL="0" rtl="0" algn="l">
              <a:spcBef>
                <a:spcPts val="0"/>
              </a:spcBef>
              <a:spcAft>
                <a:spcPts val="0"/>
              </a:spcAft>
              <a:buNone/>
            </a:pPr>
            <a:r>
              <a:rPr i="1" lang="en" sz="1200"/>
              <a:t>addCondiments()</a:t>
            </a:r>
            <a:endParaRPr i="1" sz="1200"/>
          </a:p>
          <a:p>
            <a:pPr indent="0" lvl="0" marL="0" rtl="0" algn="l">
              <a:spcBef>
                <a:spcPts val="0"/>
              </a:spcBef>
              <a:spcAft>
                <a:spcPts val="0"/>
              </a:spcAft>
              <a:buNone/>
            </a:pPr>
            <a:r>
              <a:rPr lang="en" sz="1200"/>
              <a:t>boilWater()</a:t>
            </a:r>
            <a:endParaRPr sz="1200"/>
          </a:p>
          <a:p>
            <a:pPr indent="0" lvl="0" marL="0" rtl="0" algn="l">
              <a:spcBef>
                <a:spcPts val="0"/>
              </a:spcBef>
              <a:spcAft>
                <a:spcPts val="0"/>
              </a:spcAft>
              <a:buNone/>
            </a:pPr>
            <a:r>
              <a:rPr lang="en" sz="1200"/>
              <a:t>pourInCup()</a:t>
            </a:r>
            <a:endParaRPr sz="1200"/>
          </a:p>
          <a:p>
            <a:pPr indent="0" lvl="0" marL="0" rtl="0" algn="l">
              <a:spcBef>
                <a:spcPts val="0"/>
              </a:spcBef>
              <a:spcAft>
                <a:spcPts val="0"/>
              </a:spcAft>
              <a:buNone/>
            </a:pPr>
            <a:r>
              <a:rPr lang="en" sz="1200"/>
              <a:t>wantsCondiments()</a:t>
            </a:r>
            <a:endParaRPr sz="1200"/>
          </a:p>
        </p:txBody>
      </p:sp>
      <p:cxnSp>
        <p:nvCxnSpPr>
          <p:cNvPr id="188" name="Google Shape;188;p24"/>
          <p:cNvCxnSpPr/>
          <p:nvPr/>
        </p:nvCxnSpPr>
        <p:spPr>
          <a:xfrm>
            <a:off x="5082642" y="2053430"/>
            <a:ext cx="1616400" cy="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24"/>
          <p:cNvCxnSpPr>
            <a:stCxn id="183" idx="0"/>
            <a:endCxn id="187" idx="3"/>
          </p:cNvCxnSpPr>
          <p:nvPr/>
        </p:nvCxnSpPr>
        <p:spPr>
          <a:xfrm rot="10800000">
            <a:off x="6699100" y="2532550"/>
            <a:ext cx="1439100" cy="482400"/>
          </a:xfrm>
          <a:prstGeom prst="straightConnector1">
            <a:avLst/>
          </a:prstGeom>
          <a:noFill/>
          <a:ln cap="flat" cmpd="sng" w="19050">
            <a:solidFill>
              <a:schemeClr val="dk2"/>
            </a:solidFill>
            <a:prstDash val="solid"/>
            <a:round/>
            <a:headEnd len="med" w="med" type="none"/>
            <a:tailEnd len="med" w="med" type="triangle"/>
          </a:ln>
        </p:spPr>
      </p:cxnSp>
      <p:cxnSp>
        <p:nvCxnSpPr>
          <p:cNvPr id="190" name="Google Shape;190;p24"/>
          <p:cNvCxnSpPr>
            <a:stCxn id="185" idx="1"/>
            <a:endCxn id="187" idx="3"/>
          </p:cNvCxnSpPr>
          <p:nvPr/>
        </p:nvCxnSpPr>
        <p:spPr>
          <a:xfrm flipH="1">
            <a:off x="6699100" y="2332400"/>
            <a:ext cx="630900" cy="200100"/>
          </a:xfrm>
          <a:prstGeom prst="straightConnector1">
            <a:avLst/>
          </a:prstGeom>
          <a:noFill/>
          <a:ln cap="flat" cmpd="sng" w="19050">
            <a:solidFill>
              <a:schemeClr val="dk2"/>
            </a:solidFill>
            <a:prstDash val="solid"/>
            <a:round/>
            <a:headEnd len="med" w="med" type="none"/>
            <a:tailEnd len="med" w="med" type="triangle"/>
          </a:ln>
        </p:spPr>
      </p:cxnSp>
      <p:sp>
        <p:nvSpPr>
          <p:cNvPr id="191" name="Google Shape;191;p24"/>
          <p:cNvSpPr/>
          <p:nvPr/>
        </p:nvSpPr>
        <p:spPr>
          <a:xfrm>
            <a:off x="4118175" y="4064800"/>
            <a:ext cx="2463300" cy="24447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void prepareRecipe(){</a:t>
            </a:r>
            <a:endParaRPr sz="1200"/>
          </a:p>
          <a:p>
            <a:pPr indent="0" lvl="0" marL="0" rtl="0" algn="l">
              <a:spcBef>
                <a:spcPts val="0"/>
              </a:spcBef>
              <a:spcAft>
                <a:spcPts val="0"/>
              </a:spcAft>
              <a:buNone/>
            </a:pPr>
            <a:r>
              <a:rPr lang="en" sz="1200"/>
              <a:t>	boilWater();</a:t>
            </a:r>
            <a:endParaRPr sz="1200"/>
          </a:p>
          <a:p>
            <a:pPr indent="0" lvl="0" marL="0" rtl="0" algn="l">
              <a:spcBef>
                <a:spcPts val="0"/>
              </a:spcBef>
              <a:spcAft>
                <a:spcPts val="0"/>
              </a:spcAft>
              <a:buNone/>
            </a:pPr>
            <a:r>
              <a:rPr lang="en" sz="1200"/>
              <a:t>	brew()</a:t>
            </a:r>
            <a:endParaRPr sz="1200"/>
          </a:p>
          <a:p>
            <a:pPr indent="0" lvl="0" marL="0" rtl="0" algn="l">
              <a:spcBef>
                <a:spcPts val="0"/>
              </a:spcBef>
              <a:spcAft>
                <a:spcPts val="0"/>
              </a:spcAft>
              <a:buNone/>
            </a:pPr>
            <a:r>
              <a:rPr lang="en" sz="1200"/>
              <a:t>	pourInCup();</a:t>
            </a:r>
            <a:endParaRPr sz="1200"/>
          </a:p>
          <a:p>
            <a:pPr indent="0" lvl="0" marL="0" rtl="0" algn="l">
              <a:spcBef>
                <a:spcPts val="0"/>
              </a:spcBef>
              <a:spcAft>
                <a:spcPts val="0"/>
              </a:spcAft>
              <a:buNone/>
            </a:pPr>
            <a:r>
              <a:rPr lang="en" sz="1200"/>
              <a:t>	if(wantsCondiments()){ </a:t>
            </a:r>
            <a:endParaRPr sz="1200"/>
          </a:p>
          <a:p>
            <a:pPr indent="0" lvl="0" marL="0" rtl="0" algn="l">
              <a:spcBef>
                <a:spcPts val="0"/>
              </a:spcBef>
              <a:spcAft>
                <a:spcPts val="0"/>
              </a:spcAft>
              <a:buNone/>
            </a:pPr>
            <a:r>
              <a:rPr lang="en" sz="1200"/>
              <a:t>		addCondiments();</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boolean wantsCondiments(){</a:t>
            </a:r>
            <a:endParaRPr sz="1200"/>
          </a:p>
          <a:p>
            <a:pPr indent="0" lvl="0" marL="0" rtl="0" algn="l">
              <a:spcBef>
                <a:spcPts val="0"/>
              </a:spcBef>
              <a:spcAft>
                <a:spcPts val="0"/>
              </a:spcAft>
              <a:buNone/>
            </a:pPr>
            <a:r>
              <a:rPr lang="en" sz="1200"/>
              <a:t>	return true;</a:t>
            </a:r>
            <a:endParaRPr sz="1200"/>
          </a:p>
          <a:p>
            <a:pPr indent="0" lvl="0" marL="0" rtl="0" algn="l">
              <a:spcBef>
                <a:spcPts val="0"/>
              </a:spcBef>
              <a:spcAft>
                <a:spcPts val="0"/>
              </a:spcAft>
              <a:buNone/>
            </a:pPr>
            <a:r>
              <a:rPr lang="en" sz="1200"/>
              <a:t>}</a:t>
            </a:r>
            <a:endParaRPr sz="1200"/>
          </a:p>
        </p:txBody>
      </p:sp>
      <p:cxnSp>
        <p:nvCxnSpPr>
          <p:cNvPr id="192" name="Google Shape;192;p24"/>
          <p:cNvCxnSpPr>
            <a:stCxn id="191" idx="0"/>
          </p:cNvCxnSpPr>
          <p:nvPr/>
        </p:nvCxnSpPr>
        <p:spPr>
          <a:xfrm flipH="1" rot="10800000">
            <a:off x="5349825" y="3268300"/>
            <a:ext cx="7200" cy="796500"/>
          </a:xfrm>
          <a:prstGeom prst="straightConnector1">
            <a:avLst/>
          </a:prstGeom>
          <a:noFill/>
          <a:ln cap="flat" cmpd="sng" w="19050">
            <a:solidFill>
              <a:schemeClr val="dk2"/>
            </a:solidFill>
            <a:prstDash val="dash"/>
            <a:round/>
            <a:headEnd len="med" w="med" type="none"/>
            <a:tailEnd len="med" w="med" type="none"/>
          </a:ln>
        </p:spPr>
      </p:cxnSp>
      <p:sp>
        <p:nvSpPr>
          <p:cNvPr id="193" name="Google Shape;193;p24"/>
          <p:cNvSpPr/>
          <p:nvPr/>
        </p:nvSpPr>
        <p:spPr>
          <a:xfrm>
            <a:off x="6792500" y="4347100"/>
            <a:ext cx="2313000" cy="17907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boolean wantsCondiments(){</a:t>
            </a:r>
            <a:endParaRPr sz="1200"/>
          </a:p>
          <a:p>
            <a:pPr indent="0" lvl="0" marL="0" rtl="0" algn="l">
              <a:spcBef>
                <a:spcPts val="0"/>
              </a:spcBef>
              <a:spcAft>
                <a:spcPts val="0"/>
              </a:spcAft>
              <a:buNone/>
            </a:pPr>
            <a:r>
              <a:rPr lang="en" sz="1200"/>
              <a:t>	String answer </a:t>
            </a:r>
            <a:br>
              <a:rPr lang="en" sz="1200"/>
            </a:br>
            <a:r>
              <a:rPr lang="en" sz="1200"/>
              <a:t>		= getUserInput();</a:t>
            </a:r>
            <a:endParaRPr sz="1200"/>
          </a:p>
          <a:p>
            <a:pPr indent="0" lvl="0" marL="0" rtl="0" algn="l">
              <a:spcBef>
                <a:spcPts val="0"/>
              </a:spcBef>
              <a:spcAft>
                <a:spcPts val="0"/>
              </a:spcAft>
              <a:buNone/>
            </a:pPr>
            <a:r>
              <a:rPr lang="en" sz="1200"/>
              <a:t>	if answer.equals(“yes”)</a:t>
            </a:r>
            <a:endParaRPr sz="1200"/>
          </a:p>
          <a:p>
            <a:pPr indent="0" lvl="0" marL="0" rtl="0" algn="l">
              <a:spcBef>
                <a:spcPts val="0"/>
              </a:spcBef>
              <a:spcAft>
                <a:spcPts val="0"/>
              </a:spcAft>
              <a:buNone/>
            </a:pPr>
            <a:r>
              <a:rPr lang="en" sz="1200"/>
              <a:t>		return true;</a:t>
            </a:r>
            <a:endParaRPr sz="1200"/>
          </a:p>
          <a:p>
            <a:pPr indent="0" lvl="0" marL="0" rtl="0" algn="l">
              <a:spcBef>
                <a:spcPts val="0"/>
              </a:spcBef>
              <a:spcAft>
                <a:spcPts val="0"/>
              </a:spcAft>
              <a:buNone/>
            </a:pPr>
            <a:r>
              <a:rPr lang="en" sz="1200"/>
              <a:t>	else</a:t>
            </a:r>
            <a:endParaRPr sz="1200"/>
          </a:p>
          <a:p>
            <a:pPr indent="0" lvl="0" marL="0" rtl="0" algn="l">
              <a:spcBef>
                <a:spcPts val="0"/>
              </a:spcBef>
              <a:spcAft>
                <a:spcPts val="0"/>
              </a:spcAft>
              <a:buNone/>
            </a:pPr>
            <a:r>
              <a:rPr lang="en" sz="1200"/>
              <a:t>		return false;</a:t>
            </a:r>
            <a:endParaRPr sz="1200"/>
          </a:p>
          <a:p>
            <a:pPr indent="0" lvl="0" marL="0" rtl="0" algn="l">
              <a:spcBef>
                <a:spcPts val="0"/>
              </a:spcBef>
              <a:spcAft>
                <a:spcPts val="0"/>
              </a:spcAft>
              <a:buNone/>
            </a:pPr>
            <a:r>
              <a:rPr lang="en" sz="1200"/>
              <a:t>}</a:t>
            </a:r>
            <a:endParaRPr sz="1200"/>
          </a:p>
        </p:txBody>
      </p:sp>
      <p:cxnSp>
        <p:nvCxnSpPr>
          <p:cNvPr id="194" name="Google Shape;194;p24"/>
          <p:cNvCxnSpPr>
            <a:stCxn id="193" idx="0"/>
            <a:endCxn id="183" idx="2"/>
          </p:cNvCxnSpPr>
          <p:nvPr/>
        </p:nvCxnSpPr>
        <p:spPr>
          <a:xfrm flipH="1" rot="10800000">
            <a:off x="7949000" y="4157800"/>
            <a:ext cx="189300" cy="1893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Hollywood Principle</a:t>
            </a:r>
            <a:endParaRPr/>
          </a:p>
        </p:txBody>
      </p:sp>
      <p:sp>
        <p:nvSpPr>
          <p:cNvPr id="200" name="Google Shape;200;p2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Don’t call us, we’ll call you.</a:t>
            </a:r>
            <a:endParaRPr/>
          </a:p>
          <a:p>
            <a:pPr indent="-419100" lvl="0" marL="457200" rtl="0" algn="l">
              <a:spcBef>
                <a:spcPts val="0"/>
              </a:spcBef>
              <a:spcAft>
                <a:spcPts val="0"/>
              </a:spcAft>
              <a:buSzPts val="3000"/>
              <a:buChar char="●"/>
            </a:pPr>
            <a:r>
              <a:rPr lang="en"/>
              <a:t>Prevents “dependency rot”.</a:t>
            </a:r>
            <a:endParaRPr/>
          </a:p>
          <a:p>
            <a:pPr indent="-381000" lvl="1" marL="914400" rtl="0" algn="l">
              <a:spcBef>
                <a:spcPts val="0"/>
              </a:spcBef>
              <a:spcAft>
                <a:spcPts val="0"/>
              </a:spcAft>
              <a:buSzPts val="2400"/>
              <a:buChar char="○"/>
            </a:pPr>
            <a:r>
              <a:rPr lang="en"/>
              <a:t>When high-level components depend on low-level components, and those components depend on high-level components, etc, etc.</a:t>
            </a:r>
            <a:endParaRPr/>
          </a:p>
          <a:p>
            <a:pPr indent="-381000" lvl="1" marL="914400" rtl="0" algn="l">
              <a:spcBef>
                <a:spcPts val="0"/>
              </a:spcBef>
              <a:spcAft>
                <a:spcPts val="0"/>
              </a:spcAft>
              <a:buSzPts val="2400"/>
              <a:buChar char="○"/>
            </a:pPr>
            <a:r>
              <a:rPr lang="en"/>
              <a:t>When you have dependency rot, it is hard to </a:t>
            </a:r>
            <a:r>
              <a:rPr lang="en"/>
              <a:t>understand</a:t>
            </a:r>
            <a:r>
              <a:rPr lang="en"/>
              <a:t> how a system is designed.</a:t>
            </a:r>
            <a:endParaRPr/>
          </a:p>
          <a:p>
            <a:pPr indent="-419100" lvl="0" marL="457200" rtl="0" algn="l">
              <a:spcBef>
                <a:spcPts val="0"/>
              </a:spcBef>
              <a:spcAft>
                <a:spcPts val="0"/>
              </a:spcAft>
              <a:buSzPts val="3000"/>
              <a:buChar char="●"/>
            </a:pPr>
            <a:r>
              <a:rPr lang="en"/>
              <a:t>The Hollywood </a:t>
            </a:r>
            <a:r>
              <a:rPr lang="en"/>
              <a:t>Principle</a:t>
            </a:r>
            <a:r>
              <a:rPr lang="en"/>
              <a:t> allows low-level components to hook into a system, but the high-level components decide when and how they are needed.</a:t>
            </a:r>
            <a:endParaRPr/>
          </a:p>
        </p:txBody>
      </p:sp>
      <p:sp>
        <p:nvSpPr>
          <p:cNvPr id="201" name="Google Shape;201;p2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Diner and Pancake House Merge</a:t>
            </a:r>
            <a:endParaRPr/>
          </a:p>
        </p:txBody>
      </p:sp>
      <p:sp>
        <p:nvSpPr>
          <p:cNvPr id="207" name="Google Shape;207;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owners of the diner and pancake house have agreed on an implementation for the menu items…</a:t>
            </a:r>
            <a:endParaRPr/>
          </a:p>
          <a:p>
            <a:pPr indent="-419100" lvl="0" marL="457200" rtl="0" algn="l">
              <a:spcBef>
                <a:spcPts val="0"/>
              </a:spcBef>
              <a:spcAft>
                <a:spcPts val="0"/>
              </a:spcAft>
              <a:buSzPts val="3000"/>
              <a:buChar char="●"/>
            </a:pPr>
            <a:r>
              <a:rPr lang="en"/>
              <a:t>But they can’t agree on how to implement the menus themselves. </a:t>
            </a:r>
            <a:endParaRPr/>
          </a:p>
          <a:p>
            <a:pPr indent="-381000" lvl="1" marL="914400" rtl="0" algn="l">
              <a:spcBef>
                <a:spcPts val="0"/>
              </a:spcBef>
              <a:spcAft>
                <a:spcPts val="0"/>
              </a:spcAft>
              <a:buSzPts val="2400"/>
              <a:buChar char="○"/>
            </a:pPr>
            <a:r>
              <a:rPr lang="en"/>
              <a:t>Both have invested time in writing their own code.</a:t>
            </a:r>
            <a:endParaRPr/>
          </a:p>
          <a:p>
            <a:pPr indent="-381000" lvl="1" marL="914400" rtl="0" algn="l">
              <a:spcBef>
                <a:spcPts val="0"/>
              </a:spcBef>
              <a:spcAft>
                <a:spcPts val="0"/>
              </a:spcAft>
              <a:buSzPts val="2400"/>
              <a:buChar char="○"/>
            </a:pPr>
            <a:r>
              <a:rPr lang="en"/>
              <a:t>Pancake house uses an ArrayList to hold items.</a:t>
            </a:r>
            <a:endParaRPr/>
          </a:p>
          <a:p>
            <a:pPr indent="-381000" lvl="1" marL="914400" rtl="0" algn="l">
              <a:spcBef>
                <a:spcPts val="0"/>
              </a:spcBef>
              <a:spcAft>
                <a:spcPts val="0"/>
              </a:spcAft>
              <a:buSzPts val="2400"/>
              <a:buChar char="○"/>
            </a:pPr>
            <a:r>
              <a:rPr lang="en"/>
              <a:t>Diner uses an Array. </a:t>
            </a:r>
            <a:endParaRPr/>
          </a:p>
        </p:txBody>
      </p:sp>
      <p:sp>
        <p:nvSpPr>
          <p:cNvPr id="208" name="Google Shape;208;p2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a:t>
            </a:r>
            <a:endParaRPr/>
          </a:p>
        </p:txBody>
      </p:sp>
      <p:sp>
        <p:nvSpPr>
          <p:cNvPr id="51" name="Google Shape;51;p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b="1" lang="en" sz="2800">
                <a:solidFill>
                  <a:srgbClr val="000000"/>
                </a:solidFill>
              </a:rPr>
              <a:t>Strategy Pattern</a:t>
            </a:r>
            <a:r>
              <a:rPr lang="en" sz="2800">
                <a:solidFill>
                  <a:srgbClr val="000000"/>
                </a:solidFill>
              </a:rPr>
              <a:t> encapsulates interchangeable behaviors and uses delegation to decide which one to use.</a:t>
            </a:r>
            <a:endParaRPr sz="2800">
              <a:solidFill>
                <a:srgbClr val="000000"/>
              </a:solidFill>
            </a:endParaRPr>
          </a:p>
          <a:p>
            <a:pPr indent="-406400" lvl="0" marL="457200" marR="0" rtl="0" algn="l">
              <a:lnSpc>
                <a:spcPct val="100000"/>
              </a:lnSpc>
              <a:spcBef>
                <a:spcPts val="0"/>
              </a:spcBef>
              <a:spcAft>
                <a:spcPts val="0"/>
              </a:spcAft>
              <a:buSzPts val="2800"/>
              <a:buChar char="●"/>
            </a:pPr>
            <a:r>
              <a:rPr b="1" lang="en" sz="2800">
                <a:solidFill>
                  <a:srgbClr val="000000"/>
                </a:solidFill>
              </a:rPr>
              <a:t>Observer Pattern</a:t>
            </a:r>
            <a:r>
              <a:rPr lang="en" sz="2800">
                <a:solidFill>
                  <a:srgbClr val="000000"/>
                </a:solidFill>
              </a:rPr>
              <a:t> allows objects to be notified when state changes.</a:t>
            </a:r>
            <a:endParaRPr sz="2800">
              <a:solidFill>
                <a:srgbClr val="000000"/>
              </a:solidFill>
            </a:endParaRPr>
          </a:p>
          <a:p>
            <a:pPr indent="-406400" lvl="0" marL="457200" marR="0" rtl="0" algn="l">
              <a:lnSpc>
                <a:spcPct val="100000"/>
              </a:lnSpc>
              <a:spcBef>
                <a:spcPts val="0"/>
              </a:spcBef>
              <a:spcAft>
                <a:spcPts val="0"/>
              </a:spcAft>
              <a:buClr>
                <a:srgbClr val="000000"/>
              </a:buClr>
              <a:buSzPts val="2800"/>
              <a:buChar char="●"/>
            </a:pPr>
            <a:r>
              <a:rPr b="1" lang="en" sz="2800">
                <a:solidFill>
                  <a:srgbClr val="000000"/>
                </a:solidFill>
              </a:rPr>
              <a:t>Visitor Pattern</a:t>
            </a:r>
            <a:r>
              <a:rPr lang="en" sz="2800">
                <a:solidFill>
                  <a:srgbClr val="000000"/>
                </a:solidFill>
              </a:rPr>
              <a:t> provides a way to traverse a collection of objects without exposing its implementation.</a:t>
            </a:r>
            <a:endParaRPr sz="2800">
              <a:solidFill>
                <a:srgbClr val="000000"/>
              </a:solidFill>
            </a:endParaRPr>
          </a:p>
          <a:p>
            <a:pPr indent="-406400" lvl="0" marL="457200" rtl="0" algn="l">
              <a:spcBef>
                <a:spcPts val="0"/>
              </a:spcBef>
              <a:spcAft>
                <a:spcPts val="0"/>
              </a:spcAft>
              <a:buSzPts val="2800"/>
              <a:buChar char="●"/>
            </a:pPr>
            <a:r>
              <a:rPr b="1" lang="en" sz="2800">
                <a:solidFill>
                  <a:srgbClr val="000000"/>
                </a:solidFill>
              </a:rPr>
              <a:t>Factory Pattern</a:t>
            </a:r>
            <a:r>
              <a:rPr lang="en" sz="2800">
                <a:solidFill>
                  <a:srgbClr val="000000"/>
                </a:solidFill>
              </a:rPr>
              <a:t> </a:t>
            </a:r>
            <a:r>
              <a:rPr lang="en" sz="2800"/>
              <a:t>encapsulates object creation so that the system doesn’t need to know what type of object was created.</a:t>
            </a:r>
            <a:endParaRPr sz="2800">
              <a:solidFill>
                <a:srgbClr val="000000"/>
              </a:solidFill>
            </a:endParaRPr>
          </a:p>
        </p:txBody>
      </p:sp>
      <p:sp>
        <p:nvSpPr>
          <p:cNvPr id="52" name="Google Shape;52;p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Menu Implementations</a:t>
            </a:r>
            <a:endParaRPr/>
          </a:p>
        </p:txBody>
      </p:sp>
      <p:sp>
        <p:nvSpPr>
          <p:cNvPr id="214" name="Google Shape;214;p27"/>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Pancake House</a:t>
            </a:r>
            <a:endParaRPr sz="2400"/>
          </a:p>
          <a:p>
            <a:pPr indent="-342900" lvl="1" marL="914400" rtl="0" algn="l">
              <a:spcBef>
                <a:spcPts val="0"/>
              </a:spcBef>
              <a:spcAft>
                <a:spcPts val="0"/>
              </a:spcAft>
              <a:buSzPts val="1800"/>
              <a:buChar char="○"/>
            </a:pPr>
            <a:r>
              <a:rPr lang="en" sz="1800"/>
              <a:t>Items stored in an ArrayList. </a:t>
            </a:r>
            <a:endParaRPr sz="1800"/>
          </a:p>
          <a:p>
            <a:pPr indent="-342900" lvl="2" marL="1371600" rtl="0" algn="l">
              <a:spcBef>
                <a:spcPts val="0"/>
              </a:spcBef>
              <a:spcAft>
                <a:spcPts val="0"/>
              </a:spcAft>
              <a:buSzPts val="1800"/>
              <a:buChar char="■"/>
            </a:pPr>
            <a:r>
              <a:rPr lang="en" sz="1800"/>
              <a:t>Allows easy menu expansion.</a:t>
            </a:r>
            <a:endParaRPr sz="1800"/>
          </a:p>
          <a:p>
            <a:pPr indent="-342900" lvl="1" marL="914400" rtl="0" algn="l">
              <a:spcBef>
                <a:spcPts val="0"/>
              </a:spcBef>
              <a:spcAft>
                <a:spcPts val="0"/>
              </a:spcAft>
              <a:buSzPts val="1800"/>
              <a:buChar char="○"/>
            </a:pPr>
            <a:r>
              <a:rPr lang="en" sz="1800"/>
              <a:t>Each item is added using </a:t>
            </a:r>
            <a:r>
              <a:rPr lang="en" sz="1800">
                <a:latin typeface="Consolas"/>
                <a:ea typeface="Consolas"/>
                <a:cs typeface="Consolas"/>
                <a:sym typeface="Consolas"/>
              </a:rPr>
              <a:t>addItem(name, description, vegetarian, price)</a:t>
            </a:r>
            <a:endParaRPr sz="1800">
              <a:latin typeface="Consolas"/>
              <a:ea typeface="Consolas"/>
              <a:cs typeface="Consolas"/>
              <a:sym typeface="Consolas"/>
            </a:endParaRPr>
          </a:p>
          <a:p>
            <a:pPr indent="-342900" lvl="2" marL="1371600" rtl="0" algn="l">
              <a:spcBef>
                <a:spcPts val="0"/>
              </a:spcBef>
              <a:spcAft>
                <a:spcPts val="0"/>
              </a:spcAft>
              <a:buSzPts val="1800"/>
              <a:buChar char="■"/>
            </a:pPr>
            <a:r>
              <a:rPr lang="en" sz="1800"/>
              <a:t>Creates a new instance of MenuItem, passing in each argument.</a:t>
            </a:r>
            <a:endParaRPr sz="1800"/>
          </a:p>
          <a:p>
            <a:pPr indent="-342900" lvl="1" marL="914400" rtl="0" algn="l">
              <a:spcBef>
                <a:spcPts val="0"/>
              </a:spcBef>
              <a:spcAft>
                <a:spcPts val="0"/>
              </a:spcAft>
              <a:buSzPts val="1800"/>
              <a:buChar char="○"/>
            </a:pPr>
            <a:r>
              <a:rPr lang="en" sz="1800">
                <a:latin typeface="Consolas"/>
                <a:ea typeface="Consolas"/>
                <a:cs typeface="Consolas"/>
                <a:sym typeface="Consolas"/>
              </a:rPr>
              <a:t>getMenuItems()</a:t>
            </a:r>
            <a:r>
              <a:rPr lang="en" sz="1800"/>
              <a:t> returns the list of items.</a:t>
            </a:r>
            <a:endParaRPr sz="1800"/>
          </a:p>
          <a:p>
            <a:pPr indent="-342900" lvl="1" marL="914400" rtl="0" algn="l">
              <a:spcBef>
                <a:spcPts val="0"/>
              </a:spcBef>
              <a:spcAft>
                <a:spcPts val="0"/>
              </a:spcAft>
              <a:buSzPts val="1800"/>
              <a:buChar char="○"/>
            </a:pPr>
            <a:r>
              <a:rPr lang="en" sz="1800"/>
              <a:t>There are several other methods that depend on the ArrayList implementation.</a:t>
            </a:r>
            <a:endParaRPr sz="1800"/>
          </a:p>
        </p:txBody>
      </p:sp>
      <p:sp>
        <p:nvSpPr>
          <p:cNvPr id="215" name="Google Shape;215;p2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7"/>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Diner</a:t>
            </a:r>
            <a:endParaRPr sz="2400"/>
          </a:p>
          <a:p>
            <a:pPr indent="-342900" lvl="1" marL="914400" rtl="0" algn="l">
              <a:spcBef>
                <a:spcPts val="0"/>
              </a:spcBef>
              <a:spcAft>
                <a:spcPts val="0"/>
              </a:spcAft>
              <a:buSzPts val="1800"/>
              <a:buChar char="○"/>
            </a:pPr>
            <a:r>
              <a:rPr lang="en" sz="1800"/>
              <a:t>Items are stored in an Array.</a:t>
            </a:r>
            <a:endParaRPr sz="1800"/>
          </a:p>
          <a:p>
            <a:pPr indent="-342900" lvl="2" marL="1371600" rtl="0" algn="l">
              <a:spcBef>
                <a:spcPts val="0"/>
              </a:spcBef>
              <a:spcAft>
                <a:spcPts val="0"/>
              </a:spcAft>
              <a:buSzPts val="1800"/>
              <a:buChar char="■"/>
            </a:pPr>
            <a:r>
              <a:rPr lang="en" sz="1800"/>
              <a:t>Allows control over the maximum size of the menu.</a:t>
            </a:r>
            <a:endParaRPr sz="1800"/>
          </a:p>
          <a:p>
            <a:pPr indent="-342900" lvl="1" marL="914400" rtl="0" algn="l">
              <a:spcBef>
                <a:spcPts val="0"/>
              </a:spcBef>
              <a:spcAft>
                <a:spcPts val="0"/>
              </a:spcAft>
              <a:buSzPts val="1800"/>
              <a:buChar char="○"/>
            </a:pPr>
            <a:r>
              <a:rPr lang="en" sz="1800">
                <a:latin typeface="Consolas"/>
                <a:ea typeface="Consolas"/>
                <a:cs typeface="Consolas"/>
                <a:sym typeface="Consolas"/>
              </a:rPr>
              <a:t>addItem(...)</a:t>
            </a:r>
            <a:r>
              <a:rPr lang="en" sz="1800"/>
              <a:t> creates a MenuItem and checks whether the array is full. </a:t>
            </a:r>
            <a:endParaRPr sz="1800"/>
          </a:p>
          <a:p>
            <a:pPr indent="-342900" lvl="1" marL="914400" rtl="0" algn="l">
              <a:spcBef>
                <a:spcPts val="0"/>
              </a:spcBef>
              <a:spcAft>
                <a:spcPts val="0"/>
              </a:spcAft>
              <a:buSzPts val="1800"/>
              <a:buChar char="○"/>
            </a:pPr>
            <a:r>
              <a:rPr lang="en" sz="1800">
                <a:latin typeface="Consolas"/>
                <a:ea typeface="Consolas"/>
                <a:cs typeface="Consolas"/>
                <a:sym typeface="Consolas"/>
              </a:rPr>
              <a:t>getMenuItems()</a:t>
            </a:r>
            <a:r>
              <a:rPr lang="en" sz="1800"/>
              <a:t> returns the array.</a:t>
            </a:r>
            <a:endParaRPr sz="1800"/>
          </a:p>
          <a:p>
            <a:pPr indent="-342900" lvl="1" marL="914400" rtl="0" algn="l">
              <a:spcBef>
                <a:spcPts val="0"/>
              </a:spcBef>
              <a:spcAft>
                <a:spcPts val="0"/>
              </a:spcAft>
              <a:buSzPts val="1800"/>
              <a:buChar char="○"/>
            </a:pPr>
            <a:r>
              <a:rPr lang="en" sz="1800"/>
              <a:t>There are also several methods that depend on Array implementation.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this a Problem?</a:t>
            </a:r>
            <a:endParaRPr/>
          </a:p>
        </p:txBody>
      </p:sp>
      <p:sp>
        <p:nvSpPr>
          <p:cNvPr id="222" name="Google Shape;222;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Waitress class should be able to print the full, breakfast, lunch, and vegetarian menu, and check whether an item is vegetarian.</a:t>
            </a:r>
            <a:endParaRPr sz="2400"/>
          </a:p>
          <a:p>
            <a:pPr indent="-381000" lvl="0" marL="457200" rtl="0" algn="l">
              <a:spcBef>
                <a:spcPts val="0"/>
              </a:spcBef>
              <a:spcAft>
                <a:spcPts val="0"/>
              </a:spcAft>
              <a:buSzPts val="2400"/>
              <a:buChar char="●"/>
            </a:pPr>
            <a:r>
              <a:rPr lang="en" sz="2400"/>
              <a:t>How would we implement this?</a:t>
            </a:r>
            <a:endParaRPr sz="2400"/>
          </a:p>
          <a:p>
            <a:pPr indent="-381000" lvl="1" marL="914400" rtl="0" algn="l">
              <a:spcBef>
                <a:spcPts val="0"/>
              </a:spcBef>
              <a:spcAft>
                <a:spcPts val="0"/>
              </a:spcAft>
              <a:buSzPts val="2400"/>
              <a:buChar char="○"/>
            </a:pPr>
            <a:r>
              <a:rPr lang="en"/>
              <a:t>getMenuItems() returns different data types. </a:t>
            </a:r>
            <a:endParaRPr/>
          </a:p>
          <a:p>
            <a:pPr indent="-381000" lvl="1" marL="914400" rtl="0" algn="l">
              <a:spcBef>
                <a:spcPts val="0"/>
              </a:spcBef>
              <a:spcAft>
                <a:spcPts val="0"/>
              </a:spcAft>
              <a:buSzPts val="2400"/>
              <a:buChar char="○"/>
            </a:pPr>
            <a:r>
              <a:rPr lang="en"/>
              <a:t>If we iterate over both menus, we need two loops. </a:t>
            </a:r>
            <a:endParaRPr/>
          </a:p>
          <a:p>
            <a:pPr indent="-381000" lvl="1" marL="914400" rtl="0" algn="l">
              <a:spcBef>
                <a:spcPts val="0"/>
              </a:spcBef>
              <a:spcAft>
                <a:spcPts val="0"/>
              </a:spcAft>
              <a:buSzPts val="2400"/>
              <a:buChar char="○"/>
            </a:pPr>
            <a:r>
              <a:rPr lang="en"/>
              <a:t>Every method requires custom code for both implementations. If we add another restaurant, we need three loops.</a:t>
            </a:r>
            <a:endParaRPr/>
          </a:p>
          <a:p>
            <a:pPr indent="-381000" lvl="0" marL="457200" rtl="0" algn="l">
              <a:spcBef>
                <a:spcPts val="0"/>
              </a:spcBef>
              <a:spcAft>
                <a:spcPts val="0"/>
              </a:spcAft>
              <a:buSzPts val="2400"/>
              <a:buChar char="●"/>
            </a:pPr>
            <a:r>
              <a:rPr lang="en" sz="2400"/>
              <a:t>Implementation will be hard to evolve.</a:t>
            </a:r>
            <a:endParaRPr sz="2400"/>
          </a:p>
          <a:p>
            <a:pPr indent="-381000" lvl="1" marL="914400" rtl="0" algn="l">
              <a:spcBef>
                <a:spcPts val="0"/>
              </a:spcBef>
              <a:spcAft>
                <a:spcPts val="0"/>
              </a:spcAft>
              <a:buSzPts val="2400"/>
              <a:buChar char="○"/>
            </a:pPr>
            <a:r>
              <a:rPr lang="en"/>
              <a:t>If both implemented the same interface, we could minimize concrete references and only use one loop to iterate.</a:t>
            </a:r>
            <a:endParaRPr/>
          </a:p>
        </p:txBody>
      </p:sp>
      <p:sp>
        <p:nvSpPr>
          <p:cNvPr id="223" name="Google Shape;223;p2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Encapsulating the Iteration</a:t>
            </a:r>
            <a:endParaRPr/>
          </a:p>
        </p:txBody>
      </p:sp>
      <p:sp>
        <p:nvSpPr>
          <p:cNvPr id="229" name="Google Shape;229;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What changes here is how we iterate over different collections of objects.</a:t>
            </a:r>
            <a:endParaRPr/>
          </a:p>
          <a:p>
            <a:pPr indent="-381000" lvl="1" marL="914400" rtl="0" algn="l">
              <a:spcBef>
                <a:spcPts val="0"/>
              </a:spcBef>
              <a:spcAft>
                <a:spcPts val="0"/>
              </a:spcAft>
              <a:buSzPts val="2400"/>
              <a:buChar char="○"/>
            </a:pPr>
            <a:r>
              <a:rPr lang="en"/>
              <a:t>To iterate over an ArrayList, we use </a:t>
            </a:r>
            <a:r>
              <a:rPr lang="en">
                <a:latin typeface="Consolas"/>
                <a:ea typeface="Consolas"/>
                <a:cs typeface="Consolas"/>
                <a:sym typeface="Consolas"/>
              </a:rPr>
              <a:t>size()</a:t>
            </a:r>
            <a:r>
              <a:rPr lang="en"/>
              <a:t> and </a:t>
            </a:r>
            <a:r>
              <a:rPr lang="en">
                <a:latin typeface="Consolas"/>
                <a:ea typeface="Consolas"/>
                <a:cs typeface="Consolas"/>
                <a:sym typeface="Consolas"/>
              </a:rPr>
              <a:t>get() </a:t>
            </a:r>
            <a:r>
              <a:rPr lang="en"/>
              <a:t>methods on the collection.</a:t>
            </a:r>
            <a:endParaRPr/>
          </a:p>
          <a:p>
            <a:pPr indent="-381000" lvl="1" marL="914400" rtl="0" algn="l">
              <a:spcBef>
                <a:spcPts val="0"/>
              </a:spcBef>
              <a:spcAft>
                <a:spcPts val="0"/>
              </a:spcAft>
              <a:buSzPts val="2400"/>
              <a:buChar char="○"/>
            </a:pPr>
            <a:r>
              <a:rPr lang="en"/>
              <a:t>Over the Array, we use </a:t>
            </a:r>
            <a:r>
              <a:rPr lang="en">
                <a:latin typeface="Consolas"/>
                <a:ea typeface="Consolas"/>
                <a:cs typeface="Consolas"/>
                <a:sym typeface="Consolas"/>
              </a:rPr>
              <a:t>.length</a:t>
            </a:r>
            <a:r>
              <a:rPr lang="en"/>
              <a:t> and </a:t>
            </a:r>
            <a:r>
              <a:rPr lang="en">
                <a:latin typeface="Consolas"/>
                <a:ea typeface="Consolas"/>
                <a:cs typeface="Consolas"/>
                <a:sym typeface="Consolas"/>
              </a:rPr>
              <a:t>array[i]</a:t>
            </a:r>
            <a:r>
              <a:rPr lang="en"/>
              <a:t>.</a:t>
            </a:r>
            <a:endParaRPr/>
          </a:p>
          <a:p>
            <a:pPr indent="-419100" lvl="0" marL="457200" rtl="0" algn="l">
              <a:spcBef>
                <a:spcPts val="0"/>
              </a:spcBef>
              <a:spcAft>
                <a:spcPts val="0"/>
              </a:spcAft>
              <a:buSzPts val="3000"/>
              <a:buChar char="●"/>
            </a:pPr>
            <a:r>
              <a:rPr lang="en"/>
              <a:t>Create an “Iterator” that encapsulates how we walk through a collection:</a:t>
            </a:r>
            <a:endParaRPr/>
          </a:p>
          <a:p>
            <a:pPr indent="0" lvl="0" marL="457200" rtl="0" algn="l">
              <a:spcBef>
                <a:spcPts val="600"/>
              </a:spcBef>
              <a:spcAft>
                <a:spcPts val="0"/>
              </a:spcAft>
              <a:buNone/>
            </a:pPr>
            <a:r>
              <a:rPr lang="en" sz="1800">
                <a:latin typeface="Consolas"/>
                <a:ea typeface="Consolas"/>
                <a:cs typeface="Consolas"/>
                <a:sym typeface="Consolas"/>
              </a:rPr>
              <a:t>Iterator iterator = breakfastMenu.createIterator();</a:t>
            </a:r>
            <a:endParaRPr sz="1800">
              <a:latin typeface="Consolas"/>
              <a:ea typeface="Consolas"/>
              <a:cs typeface="Consolas"/>
              <a:sym typeface="Consolas"/>
            </a:endParaRPr>
          </a:p>
          <a:p>
            <a:pPr indent="0" lvl="0" marL="457200" rtl="0" algn="l">
              <a:spcBef>
                <a:spcPts val="600"/>
              </a:spcBef>
              <a:spcAft>
                <a:spcPts val="0"/>
              </a:spcAft>
              <a:buNone/>
            </a:pPr>
            <a:r>
              <a:rPr lang="en" sz="1800">
                <a:latin typeface="Consolas"/>
                <a:ea typeface="Consolas"/>
                <a:cs typeface="Consolas"/>
                <a:sym typeface="Consolas"/>
              </a:rPr>
              <a:t>// Or… lunchMenu.createIterator();</a:t>
            </a:r>
            <a:endParaRPr sz="1800">
              <a:latin typeface="Consolas"/>
              <a:ea typeface="Consolas"/>
              <a:cs typeface="Consolas"/>
              <a:sym typeface="Consolas"/>
            </a:endParaRPr>
          </a:p>
          <a:p>
            <a:pPr indent="0" lvl="0" marL="457200" rtl="0" algn="l">
              <a:spcBef>
                <a:spcPts val="600"/>
              </a:spcBef>
              <a:spcAft>
                <a:spcPts val="0"/>
              </a:spcAft>
              <a:buNone/>
            </a:pPr>
            <a:r>
              <a:rPr lang="en" sz="1800">
                <a:latin typeface="Consolas"/>
                <a:ea typeface="Consolas"/>
                <a:cs typeface="Consolas"/>
                <a:sym typeface="Consolas"/>
              </a:rPr>
              <a:t>while (iterator.hasNext()) {</a:t>
            </a:r>
            <a:endParaRPr sz="1800">
              <a:latin typeface="Consolas"/>
              <a:ea typeface="Consolas"/>
              <a:cs typeface="Consolas"/>
              <a:sym typeface="Consolas"/>
            </a:endParaRPr>
          </a:p>
          <a:p>
            <a:pPr indent="0" lvl="0" marL="457200" rtl="0" algn="l">
              <a:spcBef>
                <a:spcPts val="600"/>
              </a:spcBef>
              <a:spcAft>
                <a:spcPts val="0"/>
              </a:spcAft>
              <a:buNone/>
            </a:pPr>
            <a:r>
              <a:rPr lang="en" sz="1800">
                <a:latin typeface="Consolas"/>
                <a:ea typeface="Consolas"/>
                <a:cs typeface="Consolas"/>
                <a:sym typeface="Consolas"/>
              </a:rPr>
              <a:t>	MenuItem menuItem = (MenuItem)iterator.next();</a:t>
            </a:r>
            <a:endParaRPr sz="1800">
              <a:latin typeface="Consolas"/>
              <a:ea typeface="Consolas"/>
              <a:cs typeface="Consolas"/>
              <a:sym typeface="Consolas"/>
            </a:endParaRPr>
          </a:p>
          <a:p>
            <a:pPr indent="0" lvl="0" marL="457200" rtl="0" algn="l">
              <a:spcBef>
                <a:spcPts val="60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230" name="Google Shape;230;p2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Iterator Pattern</a:t>
            </a:r>
            <a:endParaRPr/>
          </a:p>
        </p:txBody>
      </p:sp>
      <p:sp>
        <p:nvSpPr>
          <p:cNvPr id="236" name="Google Shape;236;p30"/>
          <p:cNvSpPr txBox="1"/>
          <p:nvPr>
            <p:ph idx="1" type="body"/>
          </p:nvPr>
        </p:nvSpPr>
        <p:spPr>
          <a:xfrm>
            <a:off x="457200" y="1600200"/>
            <a:ext cx="5305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Relies on an interface called Iterator.</a:t>
            </a:r>
            <a:endParaRPr/>
          </a:p>
          <a:p>
            <a:pPr indent="-381000" lvl="1" marL="914400" rtl="0" algn="l">
              <a:spcBef>
                <a:spcPts val="0"/>
              </a:spcBef>
              <a:spcAft>
                <a:spcPts val="0"/>
              </a:spcAft>
              <a:buSzPts val="2400"/>
              <a:buChar char="○"/>
            </a:pPr>
            <a:r>
              <a:rPr lang="en"/>
              <a:t>hasNext() tells us if there are more elements.</a:t>
            </a:r>
            <a:endParaRPr/>
          </a:p>
          <a:p>
            <a:pPr indent="-381000" lvl="1" marL="914400" rtl="0" algn="l">
              <a:spcBef>
                <a:spcPts val="0"/>
              </a:spcBef>
              <a:spcAft>
                <a:spcPts val="0"/>
              </a:spcAft>
              <a:buSzPts val="2400"/>
              <a:buChar char="○"/>
            </a:pPr>
            <a:r>
              <a:rPr lang="en"/>
              <a:t>next() returns the next item.</a:t>
            </a:r>
            <a:endParaRPr/>
          </a:p>
          <a:p>
            <a:pPr indent="-419100" lvl="0" marL="457200" rtl="0" algn="l">
              <a:spcBef>
                <a:spcPts val="0"/>
              </a:spcBef>
              <a:spcAft>
                <a:spcPts val="0"/>
              </a:spcAft>
              <a:buSzPts val="3000"/>
              <a:buChar char="●"/>
            </a:pPr>
            <a:r>
              <a:rPr lang="en"/>
              <a:t>Implement concrete Iterators for any type of collection that we can make use of.</a:t>
            </a:r>
            <a:endParaRPr/>
          </a:p>
          <a:p>
            <a:pPr indent="-381000" lvl="1" marL="914400" rtl="0" algn="l">
              <a:spcBef>
                <a:spcPts val="0"/>
              </a:spcBef>
              <a:spcAft>
                <a:spcPts val="0"/>
              </a:spcAft>
              <a:buSzPts val="2400"/>
              <a:buChar char="○"/>
            </a:pPr>
            <a:r>
              <a:rPr lang="en"/>
              <a:t>Each contains concrete details for ArrayList, Array, etc.</a:t>
            </a:r>
            <a:endParaRPr/>
          </a:p>
        </p:txBody>
      </p:sp>
      <p:sp>
        <p:nvSpPr>
          <p:cNvPr id="237" name="Google Shape;237;p3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0"/>
          <p:cNvSpPr/>
          <p:nvPr/>
        </p:nvSpPr>
        <p:spPr>
          <a:xfrm>
            <a:off x="6899381" y="1672925"/>
            <a:ext cx="11310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&lt;&lt;interface&gt;&gt;</a:t>
            </a:r>
            <a:endParaRPr i="1" sz="1200"/>
          </a:p>
          <a:p>
            <a:pPr indent="0" lvl="0" marL="0" rtl="0" algn="ctr">
              <a:spcBef>
                <a:spcPts val="0"/>
              </a:spcBef>
              <a:spcAft>
                <a:spcPts val="0"/>
              </a:spcAft>
              <a:buNone/>
            </a:pPr>
            <a:r>
              <a:rPr i="1" lang="en" sz="1200"/>
              <a:t>Iterator</a:t>
            </a:r>
            <a:endParaRPr i="1" sz="1200"/>
          </a:p>
          <a:p>
            <a:pPr indent="0" lvl="0" marL="0" rtl="0" algn="l">
              <a:spcBef>
                <a:spcPts val="0"/>
              </a:spcBef>
              <a:spcAft>
                <a:spcPts val="0"/>
              </a:spcAft>
              <a:buNone/>
            </a:pPr>
            <a:r>
              <a:t/>
            </a:r>
            <a:endParaRPr sz="1200"/>
          </a:p>
          <a:p>
            <a:pPr indent="0" lvl="0" marL="0" rtl="0" algn="l">
              <a:spcBef>
                <a:spcPts val="0"/>
              </a:spcBef>
              <a:spcAft>
                <a:spcPts val="0"/>
              </a:spcAft>
              <a:buNone/>
            </a:pPr>
            <a:r>
              <a:rPr i="1" lang="en" sz="1200"/>
              <a:t>hasNext()</a:t>
            </a:r>
            <a:endParaRPr i="1" sz="1200"/>
          </a:p>
          <a:p>
            <a:pPr indent="0" lvl="0" marL="0" rtl="0" algn="l">
              <a:spcBef>
                <a:spcPts val="0"/>
              </a:spcBef>
              <a:spcAft>
                <a:spcPts val="0"/>
              </a:spcAft>
              <a:buNone/>
            </a:pPr>
            <a:r>
              <a:rPr i="1" lang="en" sz="1200"/>
              <a:t>next()</a:t>
            </a:r>
            <a:endParaRPr i="1" sz="1200"/>
          </a:p>
        </p:txBody>
      </p:sp>
      <p:cxnSp>
        <p:nvCxnSpPr>
          <p:cNvPr id="239" name="Google Shape;239;p30"/>
          <p:cNvCxnSpPr/>
          <p:nvPr/>
        </p:nvCxnSpPr>
        <p:spPr>
          <a:xfrm>
            <a:off x="6899375" y="2136130"/>
            <a:ext cx="1131000" cy="0"/>
          </a:xfrm>
          <a:prstGeom prst="straightConnector1">
            <a:avLst/>
          </a:prstGeom>
          <a:noFill/>
          <a:ln cap="flat" cmpd="sng" w="9525">
            <a:solidFill>
              <a:schemeClr val="dk2"/>
            </a:solidFill>
            <a:prstDash val="solid"/>
            <a:round/>
            <a:headEnd len="med" w="med" type="none"/>
            <a:tailEnd len="med" w="med" type="none"/>
          </a:ln>
        </p:spPr>
      </p:cxnSp>
      <p:sp>
        <p:nvSpPr>
          <p:cNvPr id="240" name="Google Shape;240;p30"/>
          <p:cNvSpPr/>
          <p:nvPr/>
        </p:nvSpPr>
        <p:spPr>
          <a:xfrm>
            <a:off x="6012007" y="2854600"/>
            <a:ext cx="14544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DinerMenuIterator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hasNext()</a:t>
            </a:r>
            <a:endParaRPr sz="1200"/>
          </a:p>
          <a:p>
            <a:pPr indent="0" lvl="0" marL="0" rtl="0" algn="l">
              <a:spcBef>
                <a:spcPts val="0"/>
              </a:spcBef>
              <a:spcAft>
                <a:spcPts val="0"/>
              </a:spcAft>
              <a:buNone/>
            </a:pPr>
            <a:r>
              <a:rPr lang="en" sz="1200"/>
              <a:t>next()</a:t>
            </a:r>
            <a:endParaRPr sz="1200"/>
          </a:p>
        </p:txBody>
      </p:sp>
      <p:cxnSp>
        <p:nvCxnSpPr>
          <p:cNvPr id="241" name="Google Shape;241;p30"/>
          <p:cNvCxnSpPr/>
          <p:nvPr/>
        </p:nvCxnSpPr>
        <p:spPr>
          <a:xfrm>
            <a:off x="6012000" y="3207180"/>
            <a:ext cx="14544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0"/>
          <p:cNvSpPr/>
          <p:nvPr/>
        </p:nvSpPr>
        <p:spPr>
          <a:xfrm>
            <a:off x="7573657" y="2854600"/>
            <a:ext cx="14544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Breakfast</a:t>
            </a:r>
            <a:r>
              <a:rPr lang="en" sz="1200"/>
              <a:t>Menu</a:t>
            </a:r>
            <a:endParaRPr sz="1200"/>
          </a:p>
          <a:p>
            <a:pPr indent="0" lvl="0" marL="0" rtl="0" algn="ctr">
              <a:spcBef>
                <a:spcPts val="0"/>
              </a:spcBef>
              <a:spcAft>
                <a:spcPts val="0"/>
              </a:spcAft>
              <a:buNone/>
            </a:pPr>
            <a:r>
              <a:rPr lang="en" sz="1200"/>
              <a:t>Iterator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hasNext()</a:t>
            </a:r>
            <a:endParaRPr sz="1200"/>
          </a:p>
          <a:p>
            <a:pPr indent="0" lvl="0" marL="0" rtl="0" algn="l">
              <a:spcBef>
                <a:spcPts val="0"/>
              </a:spcBef>
              <a:spcAft>
                <a:spcPts val="0"/>
              </a:spcAft>
              <a:buNone/>
            </a:pPr>
            <a:r>
              <a:rPr lang="en" sz="1200"/>
              <a:t>next()</a:t>
            </a:r>
            <a:endParaRPr sz="1200"/>
          </a:p>
        </p:txBody>
      </p:sp>
      <p:cxnSp>
        <p:nvCxnSpPr>
          <p:cNvPr id="243" name="Google Shape;243;p30"/>
          <p:cNvCxnSpPr/>
          <p:nvPr/>
        </p:nvCxnSpPr>
        <p:spPr>
          <a:xfrm>
            <a:off x="7573650" y="3273005"/>
            <a:ext cx="1454400" cy="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30"/>
          <p:cNvCxnSpPr>
            <a:stCxn id="240" idx="0"/>
            <a:endCxn id="238" idx="2"/>
          </p:cNvCxnSpPr>
          <p:nvPr/>
        </p:nvCxnSpPr>
        <p:spPr>
          <a:xfrm flipH="1" rot="10800000">
            <a:off x="6739207" y="2599300"/>
            <a:ext cx="725700" cy="25530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0"/>
          <p:cNvCxnSpPr>
            <a:stCxn id="242" idx="0"/>
            <a:endCxn id="238" idx="2"/>
          </p:cNvCxnSpPr>
          <p:nvPr/>
        </p:nvCxnSpPr>
        <p:spPr>
          <a:xfrm rot="10800000">
            <a:off x="7464757" y="2599300"/>
            <a:ext cx="836100" cy="255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Iterators for the Restaurants</a:t>
            </a:r>
            <a:endParaRPr/>
          </a:p>
        </p:txBody>
      </p:sp>
      <p:sp>
        <p:nvSpPr>
          <p:cNvPr id="251" name="Google Shape;251;p31"/>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DinerMenuIterator</a:t>
            </a:r>
            <a:endParaRPr sz="2400"/>
          </a:p>
          <a:p>
            <a:pPr indent="-342900" lvl="1" marL="914400" rtl="0" algn="l">
              <a:spcBef>
                <a:spcPts val="0"/>
              </a:spcBef>
              <a:spcAft>
                <a:spcPts val="0"/>
              </a:spcAft>
              <a:buSzPts val="1800"/>
              <a:buChar char="○"/>
            </a:pPr>
            <a:r>
              <a:rPr lang="en" sz="1800"/>
              <a:t>Maintains an index for the current array position. </a:t>
            </a:r>
            <a:endParaRPr sz="1800"/>
          </a:p>
          <a:p>
            <a:pPr indent="-342900" lvl="1" marL="914400" rtl="0" algn="l">
              <a:spcBef>
                <a:spcPts val="0"/>
              </a:spcBef>
              <a:spcAft>
                <a:spcPts val="0"/>
              </a:spcAft>
              <a:buSzPts val="1800"/>
              <a:buChar char="○"/>
            </a:pPr>
            <a:r>
              <a:rPr lang="en" sz="1800"/>
              <a:t>Constructor takes in the array and sets position to 0.</a:t>
            </a:r>
            <a:endParaRPr sz="1800"/>
          </a:p>
          <a:p>
            <a:pPr indent="-342900" lvl="1" marL="914400" rtl="0" algn="l">
              <a:spcBef>
                <a:spcPts val="0"/>
              </a:spcBef>
              <a:spcAft>
                <a:spcPts val="0"/>
              </a:spcAft>
              <a:buSzPts val="1800"/>
              <a:buChar char="○"/>
            </a:pPr>
            <a:r>
              <a:rPr lang="en" sz="1800">
                <a:latin typeface="Consolas"/>
                <a:ea typeface="Consolas"/>
                <a:cs typeface="Consolas"/>
                <a:sym typeface="Consolas"/>
              </a:rPr>
              <a:t>next()</a:t>
            </a:r>
            <a:r>
              <a:rPr lang="en" sz="1800"/>
              <a:t> gets the item at the current position, increments position, and returns the item.</a:t>
            </a:r>
            <a:endParaRPr sz="1800"/>
          </a:p>
          <a:p>
            <a:pPr indent="-342900" lvl="1" marL="914400" rtl="0" algn="l">
              <a:spcBef>
                <a:spcPts val="0"/>
              </a:spcBef>
              <a:spcAft>
                <a:spcPts val="0"/>
              </a:spcAft>
              <a:buSzPts val="1800"/>
              <a:buChar char="○"/>
            </a:pPr>
            <a:r>
              <a:rPr lang="en" sz="1800">
                <a:latin typeface="Consolas"/>
                <a:ea typeface="Consolas"/>
                <a:cs typeface="Consolas"/>
                <a:sym typeface="Consolas"/>
              </a:rPr>
              <a:t>hasNext() </a:t>
            </a:r>
            <a:r>
              <a:rPr lang="en" sz="1800"/>
              <a:t>checks to see if the position is at the end, or if the next element is null (the menu isn’t full, but we’ve seen everything).</a:t>
            </a:r>
            <a:endParaRPr sz="1800"/>
          </a:p>
        </p:txBody>
      </p:sp>
      <p:sp>
        <p:nvSpPr>
          <p:cNvPr id="252" name="Google Shape;252;p31"/>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The DinerMenu class must add a method </a:t>
            </a:r>
            <a:r>
              <a:rPr lang="en" sz="1800">
                <a:latin typeface="Consolas"/>
                <a:ea typeface="Consolas"/>
                <a:cs typeface="Consolas"/>
                <a:sym typeface="Consolas"/>
              </a:rPr>
              <a:t>createIterator() </a:t>
            </a:r>
            <a:r>
              <a:rPr lang="en" sz="1800"/>
              <a:t>that returns a new Iterator.</a:t>
            </a:r>
            <a:endParaRPr sz="1800"/>
          </a:p>
          <a:p>
            <a:pPr indent="-342900" lvl="1" marL="914400" rtl="0" algn="l">
              <a:spcBef>
                <a:spcPts val="0"/>
              </a:spcBef>
              <a:spcAft>
                <a:spcPts val="0"/>
              </a:spcAft>
              <a:buSzPts val="1800"/>
              <a:buChar char="○"/>
            </a:pPr>
            <a:r>
              <a:rPr lang="en" sz="1800"/>
              <a:t>The object returned is an instance of DinerMenu Iterator, but the return type is the generic Iterator. </a:t>
            </a:r>
            <a:endParaRPr sz="1800"/>
          </a:p>
          <a:p>
            <a:pPr indent="-342900" lvl="1" marL="914400" rtl="0" algn="l">
              <a:spcBef>
                <a:spcPts val="0"/>
              </a:spcBef>
              <a:spcAft>
                <a:spcPts val="0"/>
              </a:spcAft>
              <a:buSzPts val="1800"/>
              <a:buChar char="○"/>
            </a:pPr>
            <a:r>
              <a:rPr lang="en" sz="1800"/>
              <a:t>The client does not need to know what type of Iterator it is working with - all have the same methods.</a:t>
            </a:r>
            <a:endParaRPr sz="1800"/>
          </a:p>
          <a:p>
            <a:pPr indent="-342900" lvl="0" marL="457200" rtl="0" algn="l">
              <a:spcBef>
                <a:spcPts val="0"/>
              </a:spcBef>
              <a:spcAft>
                <a:spcPts val="0"/>
              </a:spcAft>
              <a:buSzPts val="1800"/>
              <a:buChar char="●"/>
            </a:pPr>
            <a:r>
              <a:rPr lang="en" sz="1800"/>
              <a:t>We can get rid of </a:t>
            </a:r>
            <a:r>
              <a:rPr lang="en" sz="1800">
                <a:latin typeface="Consolas"/>
                <a:ea typeface="Consolas"/>
                <a:cs typeface="Consolas"/>
                <a:sym typeface="Consolas"/>
              </a:rPr>
              <a:t>getMenuItems()</a:t>
            </a:r>
            <a:r>
              <a:rPr lang="en" sz="1800"/>
              <a:t>. The Iterator replaces it in a generic manner.</a:t>
            </a:r>
            <a:endParaRPr sz="1800"/>
          </a:p>
          <a:p>
            <a:pPr indent="-342900" lvl="0" marL="457200" rtl="0" algn="l">
              <a:spcBef>
                <a:spcPts val="0"/>
              </a:spcBef>
              <a:spcAft>
                <a:spcPts val="0"/>
              </a:spcAft>
              <a:buSzPts val="1800"/>
              <a:buChar char="●"/>
            </a:pPr>
            <a:r>
              <a:rPr lang="en" sz="1800"/>
              <a:t>The Waiter class can be rewritten to remove redundant loops.</a:t>
            </a:r>
            <a:endParaRPr sz="1800"/>
          </a:p>
        </p:txBody>
      </p:sp>
      <p:sp>
        <p:nvSpPr>
          <p:cNvPr id="253" name="Google Shape;253;p3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and After</a:t>
            </a:r>
            <a:endParaRPr/>
          </a:p>
        </p:txBody>
      </p:sp>
      <p:sp>
        <p:nvSpPr>
          <p:cNvPr id="259" name="Google Shape;259;p32"/>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Before Iterators</a:t>
            </a:r>
            <a:endParaRPr/>
          </a:p>
          <a:p>
            <a:pPr indent="-342900" lvl="1" marL="914400" rtl="0" algn="l">
              <a:spcBef>
                <a:spcPts val="0"/>
              </a:spcBef>
              <a:spcAft>
                <a:spcPts val="0"/>
              </a:spcAft>
              <a:buSzPts val="1800"/>
              <a:buChar char="○"/>
            </a:pPr>
            <a:r>
              <a:rPr lang="en" sz="1800"/>
              <a:t>Menus are not well encapsulated. One uses ArrayList and the other uses Array.</a:t>
            </a:r>
            <a:endParaRPr sz="1800"/>
          </a:p>
          <a:p>
            <a:pPr indent="-342900" lvl="1" marL="914400" rtl="0" algn="l">
              <a:spcBef>
                <a:spcPts val="0"/>
              </a:spcBef>
              <a:spcAft>
                <a:spcPts val="0"/>
              </a:spcAft>
              <a:buSzPts val="1800"/>
              <a:buChar char="○"/>
            </a:pPr>
            <a:r>
              <a:rPr lang="en" sz="1800"/>
              <a:t>We need two loops to iterate over all MenuItems.</a:t>
            </a:r>
            <a:endParaRPr sz="1800"/>
          </a:p>
          <a:p>
            <a:pPr indent="-342900" lvl="1" marL="914400" rtl="0" algn="l">
              <a:spcBef>
                <a:spcPts val="0"/>
              </a:spcBef>
              <a:spcAft>
                <a:spcPts val="0"/>
              </a:spcAft>
              <a:buSzPts val="1800"/>
              <a:buChar char="○"/>
            </a:pPr>
            <a:r>
              <a:rPr lang="en" sz="1800"/>
              <a:t>The Waitress is bound to concrete classes MenuItem[] and ArrayList.</a:t>
            </a:r>
            <a:endParaRPr sz="1800"/>
          </a:p>
          <a:p>
            <a:pPr indent="-342900" lvl="1" marL="914400" rtl="0" algn="l">
              <a:spcBef>
                <a:spcPts val="0"/>
              </a:spcBef>
              <a:spcAft>
                <a:spcPts val="0"/>
              </a:spcAft>
              <a:buSzPts val="1800"/>
              <a:buChar char="○"/>
            </a:pPr>
            <a:r>
              <a:rPr lang="en" sz="1800"/>
              <a:t>The Waiter is bound to two concrete Menu classes, with near-identical interfaces.</a:t>
            </a:r>
            <a:endParaRPr sz="1800"/>
          </a:p>
        </p:txBody>
      </p:sp>
      <p:sp>
        <p:nvSpPr>
          <p:cNvPr id="260" name="Google Shape;260;p32"/>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After Iterators</a:t>
            </a:r>
            <a:endParaRPr/>
          </a:p>
          <a:p>
            <a:pPr indent="-342900" lvl="1" marL="914400" rtl="0" algn="l">
              <a:spcBef>
                <a:spcPts val="0"/>
              </a:spcBef>
              <a:spcAft>
                <a:spcPts val="0"/>
              </a:spcAft>
              <a:buSzPts val="1800"/>
              <a:buChar char="○"/>
            </a:pPr>
            <a:r>
              <a:rPr lang="en" sz="1800"/>
              <a:t>Menu implementations are encapsulated. The Waitress does not know how Menus hold their collections.</a:t>
            </a:r>
            <a:endParaRPr sz="1800"/>
          </a:p>
          <a:p>
            <a:pPr indent="-342900" lvl="1" marL="914400" rtl="0" algn="l">
              <a:spcBef>
                <a:spcPts val="0"/>
              </a:spcBef>
              <a:spcAft>
                <a:spcPts val="0"/>
              </a:spcAft>
              <a:buSzPts val="1800"/>
              <a:buChar char="○"/>
            </a:pPr>
            <a:r>
              <a:rPr lang="en" sz="1800"/>
              <a:t>We need one loop that polymorphically handles any collection of items.</a:t>
            </a:r>
            <a:endParaRPr sz="1800"/>
          </a:p>
          <a:p>
            <a:pPr indent="-342900" lvl="1" marL="914400" rtl="0" algn="l">
              <a:spcBef>
                <a:spcPts val="0"/>
              </a:spcBef>
              <a:spcAft>
                <a:spcPts val="0"/>
              </a:spcAft>
              <a:buSzPts val="1800"/>
              <a:buChar char="○"/>
            </a:pPr>
            <a:r>
              <a:rPr lang="en" sz="1800"/>
              <a:t>The Waitress now uses an interface (Iterator).</a:t>
            </a:r>
            <a:endParaRPr sz="1800"/>
          </a:p>
          <a:p>
            <a:pPr indent="-342900" lvl="1" marL="914400" rtl="0" algn="l">
              <a:spcBef>
                <a:spcPts val="0"/>
              </a:spcBef>
              <a:spcAft>
                <a:spcPts val="0"/>
              </a:spcAft>
              <a:buSzPts val="1800"/>
              <a:buChar char="○"/>
            </a:pPr>
            <a:r>
              <a:rPr lang="en" sz="1800"/>
              <a:t>We can define a Menu interface that has method </a:t>
            </a:r>
            <a:r>
              <a:rPr lang="en" sz="1800">
                <a:latin typeface="Consolas"/>
                <a:ea typeface="Consolas"/>
                <a:cs typeface="Consolas"/>
                <a:sym typeface="Consolas"/>
              </a:rPr>
              <a:t>createIterator()</a:t>
            </a:r>
            <a:r>
              <a:rPr lang="en" sz="1800"/>
              <a:t>.</a:t>
            </a:r>
            <a:endParaRPr sz="1800"/>
          </a:p>
        </p:txBody>
      </p:sp>
      <p:sp>
        <p:nvSpPr>
          <p:cNvPr id="261" name="Google Shape;261;p3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Iterator Pattern Defined</a:t>
            </a:r>
            <a:endParaRPr/>
          </a:p>
        </p:txBody>
      </p:sp>
      <p:sp>
        <p:nvSpPr>
          <p:cNvPr id="267" name="Google Shape;267;p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t>
            </a:r>
            <a:r>
              <a:rPr b="1" lang="en"/>
              <a:t>Iterator Pattern</a:t>
            </a:r>
            <a:r>
              <a:rPr lang="en"/>
              <a:t> provides a way to access the elements of an aggregate object sequentially without exposing its underlying representation.</a:t>
            </a:r>
            <a:endParaRPr/>
          </a:p>
          <a:p>
            <a:pPr indent="-419100" lvl="0" marL="457200" rtl="0" algn="l">
              <a:spcBef>
                <a:spcPts val="0"/>
              </a:spcBef>
              <a:spcAft>
                <a:spcPts val="0"/>
              </a:spcAft>
              <a:buSzPts val="3000"/>
              <a:buChar char="●"/>
            </a:pPr>
            <a:r>
              <a:rPr lang="en"/>
              <a:t>Once you have a uniform way to access elements of all aggregate objects, your code will work with </a:t>
            </a:r>
            <a:r>
              <a:rPr i="1" lang="en"/>
              <a:t>any</a:t>
            </a:r>
            <a:r>
              <a:rPr lang="en"/>
              <a:t> of these aggregates.</a:t>
            </a:r>
            <a:endParaRPr/>
          </a:p>
          <a:p>
            <a:pPr indent="-419100" lvl="0" marL="457200" rtl="0" algn="l">
              <a:spcBef>
                <a:spcPts val="0"/>
              </a:spcBef>
              <a:spcAft>
                <a:spcPts val="0"/>
              </a:spcAft>
              <a:buSzPts val="3000"/>
              <a:buChar char="●"/>
            </a:pPr>
            <a:r>
              <a:rPr lang="en"/>
              <a:t>Iterator Pattern takes the responsibility of traversing collections from the collection to the Iterator itself.</a:t>
            </a:r>
            <a:endParaRPr/>
          </a:p>
        </p:txBody>
      </p:sp>
      <p:sp>
        <p:nvSpPr>
          <p:cNvPr id="268" name="Google Shape;268;p3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Iterator Pattern</a:t>
            </a:r>
            <a:endParaRPr/>
          </a:p>
        </p:txBody>
      </p:sp>
      <p:sp>
        <p:nvSpPr>
          <p:cNvPr id="274" name="Google Shape;274;p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4"/>
          <p:cNvPicPr preferRelativeResize="0"/>
          <p:nvPr/>
        </p:nvPicPr>
        <p:blipFill>
          <a:blip r:embed="rId3">
            <a:alphaModFix/>
          </a:blip>
          <a:stretch>
            <a:fillRect/>
          </a:stretch>
        </p:blipFill>
        <p:spPr>
          <a:xfrm>
            <a:off x="795100" y="1592163"/>
            <a:ext cx="7761701" cy="51355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The Principle of Single Responsibility</a:t>
            </a:r>
            <a:endParaRPr sz="3400"/>
          </a:p>
        </p:txBody>
      </p:sp>
      <p:sp>
        <p:nvSpPr>
          <p:cNvPr id="281" name="Google Shape;281;p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Why do we not let collections manage their own iteration?</a:t>
            </a:r>
            <a:endParaRPr/>
          </a:p>
          <a:p>
            <a:pPr indent="-381000" lvl="1" marL="914400" rtl="0" algn="l">
              <a:spcBef>
                <a:spcPts val="0"/>
              </a:spcBef>
              <a:spcAft>
                <a:spcPts val="0"/>
              </a:spcAft>
              <a:buSzPts val="2400"/>
              <a:buChar char="○"/>
            </a:pPr>
            <a:r>
              <a:rPr lang="en"/>
              <a:t>Why is it bad to increase the number of methods?</a:t>
            </a:r>
            <a:endParaRPr/>
          </a:p>
          <a:p>
            <a:pPr indent="-419100" lvl="0" marL="457200" rtl="0" algn="l">
              <a:spcBef>
                <a:spcPts val="0"/>
              </a:spcBef>
              <a:spcAft>
                <a:spcPts val="0"/>
              </a:spcAft>
              <a:buSzPts val="3000"/>
              <a:buChar char="●"/>
            </a:pPr>
            <a:r>
              <a:rPr lang="en"/>
              <a:t>This would give the collection two reasons to change if we were to evolve the class.</a:t>
            </a:r>
            <a:endParaRPr/>
          </a:p>
          <a:p>
            <a:pPr indent="-381000" lvl="1" marL="914400" rtl="0" algn="l">
              <a:spcBef>
                <a:spcPts val="0"/>
              </a:spcBef>
              <a:spcAft>
                <a:spcPts val="0"/>
              </a:spcAft>
              <a:buSzPts val="2400"/>
              <a:buChar char="○"/>
            </a:pPr>
            <a:r>
              <a:rPr b="1" lang="en"/>
              <a:t>A class should have only one reason to change.</a:t>
            </a:r>
            <a:endParaRPr b="1"/>
          </a:p>
          <a:p>
            <a:pPr indent="-381000" lvl="1" marL="914400" rtl="0" algn="l">
              <a:spcBef>
                <a:spcPts val="0"/>
              </a:spcBef>
              <a:spcAft>
                <a:spcPts val="0"/>
              </a:spcAft>
              <a:buSzPts val="2400"/>
              <a:buChar char="○"/>
            </a:pPr>
            <a:r>
              <a:rPr lang="en"/>
              <a:t>Protect what changes from what might not (or from other aspects that change).</a:t>
            </a:r>
            <a:endParaRPr/>
          </a:p>
          <a:p>
            <a:pPr indent="-381000" lvl="1" marL="914400" rtl="0" algn="l">
              <a:spcBef>
                <a:spcPts val="0"/>
              </a:spcBef>
              <a:spcAft>
                <a:spcPts val="0"/>
              </a:spcAft>
              <a:buSzPts val="2400"/>
              <a:buChar char="○"/>
            </a:pPr>
            <a:r>
              <a:rPr lang="en"/>
              <a:t>Assign each responsibility to one class alone.</a:t>
            </a:r>
            <a:endParaRPr/>
          </a:p>
          <a:p>
            <a:pPr indent="-355600" lvl="2" marL="1371600" rtl="0" algn="l">
              <a:spcBef>
                <a:spcPts val="0"/>
              </a:spcBef>
              <a:spcAft>
                <a:spcPts val="0"/>
              </a:spcAft>
              <a:buSzPts val="2000"/>
              <a:buChar char="■"/>
            </a:pPr>
            <a:r>
              <a:rPr lang="en" sz="2000"/>
              <a:t>This is hard to ensure. Look for signals that a class is changing in multiple ways as the system grows.</a:t>
            </a:r>
            <a:endParaRPr sz="2000"/>
          </a:p>
        </p:txBody>
      </p:sp>
      <p:sp>
        <p:nvSpPr>
          <p:cNvPr id="282" name="Google Shape;282;p3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Adding a Dessert Submenu</a:t>
            </a:r>
            <a:endParaRPr/>
          </a:p>
        </p:txBody>
      </p:sp>
      <p:sp>
        <p:nvSpPr>
          <p:cNvPr id="288" name="Google Shape;288;p3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36"/>
          <p:cNvPicPr preferRelativeResize="0"/>
          <p:nvPr/>
        </p:nvPicPr>
        <p:blipFill>
          <a:blip r:embed="rId3">
            <a:alphaModFix/>
          </a:blip>
          <a:stretch>
            <a:fillRect/>
          </a:stretch>
        </p:blipFill>
        <p:spPr>
          <a:xfrm>
            <a:off x="1369150" y="1558963"/>
            <a:ext cx="6503796" cy="51355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Patterns</a:t>
            </a:r>
            <a:endParaRPr/>
          </a:p>
        </p:txBody>
      </p:sp>
      <p:sp>
        <p:nvSpPr>
          <p:cNvPr id="58" name="Google Shape;58;p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000000"/>
              </a:buClr>
              <a:buSzPts val="3000"/>
              <a:buChar char="●"/>
            </a:pPr>
            <a:r>
              <a:rPr b="1" lang="en">
                <a:solidFill>
                  <a:srgbClr val="000000"/>
                </a:solidFill>
              </a:rPr>
              <a:t>Decorator Pattern</a:t>
            </a:r>
            <a:r>
              <a:rPr lang="en">
                <a:solidFill>
                  <a:srgbClr val="000000"/>
                </a:solidFill>
              </a:rPr>
              <a:t> wraps an object to provide new behavior.</a:t>
            </a:r>
            <a:endParaRPr>
              <a:solidFill>
                <a:srgbClr val="000000"/>
              </a:solidFill>
            </a:endParaRPr>
          </a:p>
          <a:p>
            <a:pPr indent="-419100" lvl="0" marL="457200" marR="0" rtl="0" algn="l">
              <a:lnSpc>
                <a:spcPct val="100000"/>
              </a:lnSpc>
              <a:spcBef>
                <a:spcPts val="0"/>
              </a:spcBef>
              <a:spcAft>
                <a:spcPts val="0"/>
              </a:spcAft>
              <a:buClr>
                <a:srgbClr val="000000"/>
              </a:buClr>
              <a:buSzPts val="3000"/>
              <a:buChar char="●"/>
            </a:pPr>
            <a:r>
              <a:rPr b="1" lang="en">
                <a:solidFill>
                  <a:srgbClr val="000000"/>
                </a:solidFill>
              </a:rPr>
              <a:t>Adapter Pattern</a:t>
            </a:r>
            <a:r>
              <a:rPr lang="en">
                <a:solidFill>
                  <a:srgbClr val="000000"/>
                </a:solidFill>
              </a:rPr>
              <a:t> wraps an object and provides a different interface to it.</a:t>
            </a:r>
            <a:endParaRPr>
              <a:solidFill>
                <a:srgbClr val="000000"/>
              </a:solidFill>
            </a:endParaRPr>
          </a:p>
          <a:p>
            <a:pPr indent="-419100" lvl="0" marL="457200" marR="0" rtl="0" algn="l">
              <a:lnSpc>
                <a:spcPct val="100000"/>
              </a:lnSpc>
              <a:spcBef>
                <a:spcPts val="0"/>
              </a:spcBef>
              <a:spcAft>
                <a:spcPts val="0"/>
              </a:spcAft>
              <a:buClr>
                <a:srgbClr val="000000"/>
              </a:buClr>
              <a:buSzPts val="3000"/>
              <a:buChar char="●"/>
            </a:pPr>
            <a:r>
              <a:rPr b="1" lang="en">
                <a:solidFill>
                  <a:srgbClr val="000000"/>
                </a:solidFill>
              </a:rPr>
              <a:t>Facade Pattern</a:t>
            </a:r>
            <a:r>
              <a:rPr lang="en">
                <a:solidFill>
                  <a:srgbClr val="000000"/>
                </a:solidFill>
              </a:rPr>
              <a:t> simplifies the interface of a set of classes.</a:t>
            </a:r>
            <a:endParaRPr>
              <a:solidFill>
                <a:srgbClr val="000000"/>
              </a:solidFill>
            </a:endParaRPr>
          </a:p>
          <a:p>
            <a:pPr indent="-419100" lvl="0" marL="457200" marR="0" rtl="0" algn="l">
              <a:lnSpc>
                <a:spcPct val="100000"/>
              </a:lnSpc>
              <a:spcBef>
                <a:spcPts val="0"/>
              </a:spcBef>
              <a:spcAft>
                <a:spcPts val="0"/>
              </a:spcAft>
              <a:buClr>
                <a:srgbClr val="000000"/>
              </a:buClr>
              <a:buSzPts val="3000"/>
              <a:buChar char="●"/>
            </a:pPr>
            <a:r>
              <a:rPr b="1" lang="en">
                <a:solidFill>
                  <a:srgbClr val="000000"/>
                </a:solidFill>
              </a:rPr>
              <a:t>Command Pattern</a:t>
            </a:r>
            <a:r>
              <a:rPr lang="en">
                <a:solidFill>
                  <a:srgbClr val="000000"/>
                </a:solidFill>
              </a:rPr>
              <a:t> encapsulates a request as an object.</a:t>
            </a:r>
            <a:endParaRPr>
              <a:solidFill>
                <a:srgbClr val="000000"/>
              </a:solidFill>
            </a:endParaRPr>
          </a:p>
        </p:txBody>
      </p:sp>
      <p:sp>
        <p:nvSpPr>
          <p:cNvPr id="59" name="Google Shape;59;p1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 We Need?</a:t>
            </a:r>
            <a:endParaRPr/>
          </a:p>
        </p:txBody>
      </p:sp>
      <p:sp>
        <p:nvSpPr>
          <p:cNvPr id="295" name="Google Shape;295;p3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37"/>
          <p:cNvPicPr preferRelativeResize="0"/>
          <p:nvPr/>
        </p:nvPicPr>
        <p:blipFill>
          <a:blip r:embed="rId3">
            <a:alphaModFix/>
          </a:blip>
          <a:stretch>
            <a:fillRect/>
          </a:stretch>
        </p:blipFill>
        <p:spPr>
          <a:xfrm>
            <a:off x="1391250" y="1655888"/>
            <a:ext cx="5879415" cy="51355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Composite Pattern</a:t>
            </a:r>
            <a:endParaRPr/>
          </a:p>
        </p:txBody>
      </p:sp>
      <p:sp>
        <p:nvSpPr>
          <p:cNvPr id="302" name="Google Shape;302;p3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The Composite Pattern</a:t>
            </a:r>
            <a:r>
              <a:rPr lang="en"/>
              <a:t> allows you to compose objects into tree structures to represent hierarchies.</a:t>
            </a:r>
            <a:endParaRPr/>
          </a:p>
          <a:p>
            <a:pPr indent="-419100" lvl="0" marL="457200" rtl="0" algn="l">
              <a:spcBef>
                <a:spcPts val="0"/>
              </a:spcBef>
              <a:spcAft>
                <a:spcPts val="0"/>
              </a:spcAft>
              <a:buSzPts val="3000"/>
              <a:buChar char="●"/>
            </a:pPr>
            <a:r>
              <a:rPr lang="en"/>
              <a:t>Composite lets clients treat individual objects and compositions of objects uniformly.</a:t>
            </a:r>
            <a:endParaRPr/>
          </a:p>
          <a:p>
            <a:pPr indent="-381000" lvl="1" marL="914400" rtl="0" algn="l">
              <a:spcBef>
                <a:spcPts val="0"/>
              </a:spcBef>
              <a:spcAft>
                <a:spcPts val="0"/>
              </a:spcAft>
              <a:buSzPts val="2400"/>
              <a:buChar char="○"/>
            </a:pPr>
            <a:r>
              <a:rPr lang="en"/>
              <a:t>Elements with child elements are called </a:t>
            </a:r>
            <a:r>
              <a:rPr b="1" lang="en"/>
              <a:t>nodes</a:t>
            </a:r>
            <a:r>
              <a:rPr lang="en"/>
              <a:t>.</a:t>
            </a:r>
            <a:endParaRPr/>
          </a:p>
          <a:p>
            <a:pPr indent="-381000" lvl="1" marL="914400" rtl="0" algn="l">
              <a:spcBef>
                <a:spcPts val="0"/>
              </a:spcBef>
              <a:spcAft>
                <a:spcPts val="0"/>
              </a:spcAft>
              <a:buSzPts val="2400"/>
              <a:buChar char="○"/>
            </a:pPr>
            <a:r>
              <a:rPr lang="en"/>
              <a:t>Elements without children are called </a:t>
            </a:r>
            <a:r>
              <a:rPr b="1" lang="en"/>
              <a:t>leaves</a:t>
            </a:r>
            <a:r>
              <a:rPr lang="en"/>
              <a:t>.</a:t>
            </a:r>
            <a:endParaRPr/>
          </a:p>
          <a:p>
            <a:pPr indent="-381000" lvl="1" marL="914400" rtl="0" algn="l">
              <a:spcBef>
                <a:spcPts val="0"/>
              </a:spcBef>
              <a:spcAft>
                <a:spcPts val="0"/>
              </a:spcAft>
              <a:buSzPts val="2400"/>
              <a:buChar char="○"/>
            </a:pPr>
            <a:r>
              <a:rPr lang="en"/>
              <a:t>Menus are nodes, MenuItems are leaves.</a:t>
            </a:r>
            <a:endParaRPr/>
          </a:p>
          <a:p>
            <a:pPr indent="-342900" lvl="2" marL="1371600" rtl="0" algn="l">
              <a:spcBef>
                <a:spcPts val="0"/>
              </a:spcBef>
              <a:spcAft>
                <a:spcPts val="0"/>
              </a:spcAft>
              <a:buSzPts val="1800"/>
              <a:buChar char="■"/>
            </a:pPr>
            <a:r>
              <a:rPr lang="en" sz="1800"/>
              <a:t>Menus are compositions of other Menus and MenuItems.</a:t>
            </a:r>
            <a:endParaRPr sz="1800"/>
          </a:p>
          <a:p>
            <a:pPr indent="-381000" lvl="1" marL="914400" rtl="0" algn="l">
              <a:spcBef>
                <a:spcPts val="0"/>
              </a:spcBef>
              <a:spcAft>
                <a:spcPts val="0"/>
              </a:spcAft>
              <a:buSzPts val="2400"/>
              <a:buChar char="○"/>
            </a:pPr>
            <a:r>
              <a:rPr lang="en"/>
              <a:t>The Composite Pattern allows us to write code that can apply the same operation (i.e., printing) over the entire Menu structure.</a:t>
            </a:r>
            <a:endParaRPr/>
          </a:p>
        </p:txBody>
      </p:sp>
      <p:sp>
        <p:nvSpPr>
          <p:cNvPr id="303" name="Google Shape;303;p3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Composite Pattern</a:t>
            </a:r>
            <a:endParaRPr/>
          </a:p>
        </p:txBody>
      </p:sp>
      <p:sp>
        <p:nvSpPr>
          <p:cNvPr id="309" name="Google Shape;309;p3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39"/>
          <p:cNvPicPr preferRelativeResize="0"/>
          <p:nvPr/>
        </p:nvPicPr>
        <p:blipFill>
          <a:blip r:embed="rId3">
            <a:alphaModFix/>
          </a:blip>
          <a:stretch>
            <a:fillRect/>
          </a:stretch>
        </p:blipFill>
        <p:spPr>
          <a:xfrm>
            <a:off x="1375938" y="1558963"/>
            <a:ext cx="6392136" cy="5135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Designing Menus with Composite</a:t>
            </a:r>
            <a:endParaRPr/>
          </a:p>
        </p:txBody>
      </p:sp>
      <p:sp>
        <p:nvSpPr>
          <p:cNvPr id="316" name="Google Shape;316;p4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40"/>
          <p:cNvPicPr preferRelativeResize="0"/>
          <p:nvPr/>
        </p:nvPicPr>
        <p:blipFill>
          <a:blip r:embed="rId3">
            <a:alphaModFix/>
          </a:blip>
          <a:stretch>
            <a:fillRect/>
          </a:stretch>
        </p:blipFill>
        <p:spPr>
          <a:xfrm>
            <a:off x="1413375" y="1601775"/>
            <a:ext cx="5942375" cy="5081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Implementing MenuComponent</a:t>
            </a:r>
            <a:endParaRPr/>
          </a:p>
        </p:txBody>
      </p:sp>
      <p:sp>
        <p:nvSpPr>
          <p:cNvPr id="323" name="Google Shape;323;p4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41"/>
          <p:cNvPicPr preferRelativeResize="0"/>
          <p:nvPr/>
        </p:nvPicPr>
        <p:blipFill>
          <a:blip r:embed="rId3">
            <a:alphaModFix/>
          </a:blip>
          <a:stretch>
            <a:fillRect/>
          </a:stretch>
        </p:blipFill>
        <p:spPr>
          <a:xfrm>
            <a:off x="1275738" y="1583625"/>
            <a:ext cx="6592525" cy="5196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Implementing Menu Printing</a:t>
            </a:r>
            <a:endParaRPr/>
          </a:p>
        </p:txBody>
      </p:sp>
      <p:sp>
        <p:nvSpPr>
          <p:cNvPr id="330" name="Google Shape;330;p4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42"/>
          <p:cNvPicPr preferRelativeResize="0"/>
          <p:nvPr/>
        </p:nvPicPr>
        <p:blipFill>
          <a:blip r:embed="rId3">
            <a:alphaModFix/>
          </a:blip>
          <a:stretch>
            <a:fillRect/>
          </a:stretch>
        </p:blipFill>
        <p:spPr>
          <a:xfrm>
            <a:off x="470188" y="1570038"/>
            <a:ext cx="8203623" cy="46106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Design Trade-Off</a:t>
            </a:r>
            <a:endParaRPr/>
          </a:p>
        </p:txBody>
      </p:sp>
      <p:sp>
        <p:nvSpPr>
          <p:cNvPr id="337" name="Google Shape;337;p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Composite Pattern violates the Single Responsibility principle.</a:t>
            </a:r>
            <a:endParaRPr/>
          </a:p>
          <a:p>
            <a:pPr indent="-381000" lvl="1" marL="914400" rtl="0" algn="l">
              <a:spcBef>
                <a:spcPts val="0"/>
              </a:spcBef>
              <a:spcAft>
                <a:spcPts val="0"/>
              </a:spcAft>
              <a:buSzPts val="2400"/>
              <a:buChar char="○"/>
            </a:pPr>
            <a:r>
              <a:rPr lang="en"/>
              <a:t>Composite Pattern manages a hierarchy and performs operations on items in the hierarchy.</a:t>
            </a:r>
            <a:endParaRPr/>
          </a:p>
          <a:p>
            <a:pPr indent="-419100" lvl="0" marL="457200" rtl="0" algn="l">
              <a:spcBef>
                <a:spcPts val="0"/>
              </a:spcBef>
              <a:spcAft>
                <a:spcPts val="0"/>
              </a:spcAft>
              <a:buSzPts val="3000"/>
              <a:buChar char="●"/>
            </a:pPr>
            <a:r>
              <a:rPr lang="en"/>
              <a:t>Composite Pattern trades </a:t>
            </a:r>
            <a:r>
              <a:rPr i="1" lang="en"/>
              <a:t>safety</a:t>
            </a:r>
            <a:r>
              <a:rPr lang="en"/>
              <a:t> for </a:t>
            </a:r>
            <a:r>
              <a:rPr i="1" lang="en"/>
              <a:t>transparency</a:t>
            </a:r>
            <a:r>
              <a:rPr lang="en"/>
              <a:t>.</a:t>
            </a:r>
            <a:endParaRPr/>
          </a:p>
          <a:p>
            <a:pPr indent="-381000" lvl="1" marL="914400" rtl="0" algn="l">
              <a:spcBef>
                <a:spcPts val="0"/>
              </a:spcBef>
              <a:spcAft>
                <a:spcPts val="0"/>
              </a:spcAft>
              <a:buSzPts val="2400"/>
              <a:buChar char="○"/>
            </a:pPr>
            <a:r>
              <a:rPr lang="en"/>
              <a:t>A client can treat composite and leaf nodes uniformly. The type of node (composite or leaf) is transparent to the client.</a:t>
            </a:r>
            <a:endParaRPr/>
          </a:p>
          <a:p>
            <a:pPr indent="-381000" lvl="1" marL="914400" rtl="0" algn="l">
              <a:spcBef>
                <a:spcPts val="0"/>
              </a:spcBef>
              <a:spcAft>
                <a:spcPts val="0"/>
              </a:spcAft>
              <a:buSzPts val="2400"/>
              <a:buChar char="○"/>
            </a:pPr>
            <a:r>
              <a:rPr lang="en"/>
              <a:t>We lose safety because the client might try to apply inappropriate operations to an element.</a:t>
            </a:r>
            <a:endParaRPr/>
          </a:p>
        </p:txBody>
      </p:sp>
      <p:sp>
        <p:nvSpPr>
          <p:cNvPr id="338" name="Google Shape;338;p4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Bringing Back the Ducks</a:t>
            </a:r>
            <a:endParaRPr/>
          </a:p>
        </p:txBody>
      </p:sp>
      <p:sp>
        <p:nvSpPr>
          <p:cNvPr id="344" name="Google Shape;344;p44"/>
          <p:cNvSpPr txBox="1"/>
          <p:nvPr>
            <p:ph idx="1" type="body"/>
          </p:nvPr>
        </p:nvSpPr>
        <p:spPr>
          <a:xfrm>
            <a:off x="457200" y="1600200"/>
            <a:ext cx="273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First, we need a Quackable interface.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Now, some Ducks that implement Quackable</a:t>
            </a:r>
            <a:endParaRPr/>
          </a:p>
        </p:txBody>
      </p:sp>
      <p:sp>
        <p:nvSpPr>
          <p:cNvPr id="345" name="Google Shape;345;p4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6" name="Google Shape;346;p44"/>
          <p:cNvPicPr preferRelativeResize="0"/>
          <p:nvPr/>
        </p:nvPicPr>
        <p:blipFill>
          <a:blip r:embed="rId3">
            <a:alphaModFix/>
          </a:blip>
          <a:stretch>
            <a:fillRect/>
          </a:stretch>
        </p:blipFill>
        <p:spPr>
          <a:xfrm>
            <a:off x="70013" y="3670534"/>
            <a:ext cx="6012531" cy="1048237"/>
          </a:xfrm>
          <a:prstGeom prst="rect">
            <a:avLst/>
          </a:prstGeom>
          <a:noFill/>
          <a:ln>
            <a:noFill/>
          </a:ln>
        </p:spPr>
      </p:pic>
      <p:pic>
        <p:nvPicPr>
          <p:cNvPr id="347" name="Google Shape;347;p44"/>
          <p:cNvPicPr preferRelativeResize="0"/>
          <p:nvPr/>
        </p:nvPicPr>
        <p:blipFill>
          <a:blip r:embed="rId4">
            <a:alphaModFix/>
          </a:blip>
          <a:stretch>
            <a:fillRect/>
          </a:stretch>
        </p:blipFill>
        <p:spPr>
          <a:xfrm>
            <a:off x="3615425" y="1689077"/>
            <a:ext cx="5490075" cy="1932275"/>
          </a:xfrm>
          <a:prstGeom prst="rect">
            <a:avLst/>
          </a:prstGeom>
          <a:noFill/>
          <a:ln>
            <a:noFill/>
          </a:ln>
        </p:spPr>
      </p:pic>
      <p:pic>
        <p:nvPicPr>
          <p:cNvPr id="348" name="Google Shape;348;p44"/>
          <p:cNvPicPr preferRelativeResize="0"/>
          <p:nvPr/>
        </p:nvPicPr>
        <p:blipFill>
          <a:blip r:embed="rId5">
            <a:alphaModFix/>
          </a:blip>
          <a:stretch>
            <a:fillRect/>
          </a:stretch>
        </p:blipFill>
        <p:spPr>
          <a:xfrm>
            <a:off x="3131475" y="3786439"/>
            <a:ext cx="6012524" cy="2682349"/>
          </a:xfrm>
          <a:prstGeom prst="rect">
            <a:avLst/>
          </a:prstGeom>
          <a:noFill/>
          <a:ln>
            <a:noFill/>
          </a:ln>
        </p:spPr>
      </p:pic>
      <p:sp>
        <p:nvSpPr>
          <p:cNvPr id="349" name="Google Shape;349;p44"/>
          <p:cNvSpPr/>
          <p:nvPr/>
        </p:nvSpPr>
        <p:spPr>
          <a:xfrm>
            <a:off x="2915938" y="4181175"/>
            <a:ext cx="320700" cy="254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And Our Duck Simulator</a:t>
            </a:r>
            <a:endParaRPr/>
          </a:p>
        </p:txBody>
      </p:sp>
      <p:sp>
        <p:nvSpPr>
          <p:cNvPr id="355" name="Google Shape;355;p4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45"/>
          <p:cNvPicPr preferRelativeResize="0"/>
          <p:nvPr/>
        </p:nvPicPr>
        <p:blipFill>
          <a:blip r:embed="rId3">
            <a:alphaModFix/>
          </a:blip>
          <a:stretch>
            <a:fillRect/>
          </a:stretch>
        </p:blipFill>
        <p:spPr>
          <a:xfrm>
            <a:off x="999000" y="1570038"/>
            <a:ext cx="7145995" cy="5135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 1: Geese!</a:t>
            </a:r>
            <a:endParaRPr/>
          </a:p>
        </p:txBody>
      </p:sp>
      <p:sp>
        <p:nvSpPr>
          <p:cNvPr id="362" name="Google Shape;362;p4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Geese are not Ducks, but we can make them Ducks using the </a:t>
            </a:r>
            <a:r>
              <a:rPr b="1" lang="en"/>
              <a:t>Adapter</a:t>
            </a:r>
            <a:r>
              <a:rPr lang="en"/>
              <a:t> Pattern</a:t>
            </a:r>
            <a:endParaRPr/>
          </a:p>
        </p:txBody>
      </p:sp>
      <p:sp>
        <p:nvSpPr>
          <p:cNvPr id="363" name="Google Shape;363;p4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6"/>
          <p:cNvPicPr preferRelativeResize="0"/>
          <p:nvPr/>
        </p:nvPicPr>
        <p:blipFill>
          <a:blip r:embed="rId3">
            <a:alphaModFix/>
          </a:blip>
          <a:stretch>
            <a:fillRect/>
          </a:stretch>
        </p:blipFill>
        <p:spPr>
          <a:xfrm>
            <a:off x="962325" y="2679125"/>
            <a:ext cx="7012875" cy="1476050"/>
          </a:xfrm>
          <a:prstGeom prst="rect">
            <a:avLst/>
          </a:prstGeom>
          <a:noFill/>
          <a:ln>
            <a:noFill/>
          </a:ln>
        </p:spPr>
      </p:pic>
      <p:pic>
        <p:nvPicPr>
          <p:cNvPr id="365" name="Google Shape;365;p46"/>
          <p:cNvPicPr preferRelativeResize="0"/>
          <p:nvPr/>
        </p:nvPicPr>
        <p:blipFill>
          <a:blip r:embed="rId4">
            <a:alphaModFix/>
          </a:blip>
          <a:stretch>
            <a:fillRect/>
          </a:stretch>
        </p:blipFill>
        <p:spPr>
          <a:xfrm>
            <a:off x="556750" y="3648049"/>
            <a:ext cx="8334601" cy="3209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a:t>
            </a:r>
            <a:endParaRPr/>
          </a:p>
        </p:txBody>
      </p:sp>
      <p:sp>
        <p:nvSpPr>
          <p:cNvPr id="65" name="Google Shape;65;p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Template Method Pattern</a:t>
            </a:r>
            <a:r>
              <a:rPr lang="en"/>
              <a:t> encapsulates pieces of algorithms so that subclasses can hook into a computation.</a:t>
            </a:r>
            <a:endParaRPr/>
          </a:p>
          <a:p>
            <a:pPr indent="-419100" lvl="0" marL="457200" rtl="0" algn="l">
              <a:spcBef>
                <a:spcPts val="0"/>
              </a:spcBef>
              <a:spcAft>
                <a:spcPts val="0"/>
              </a:spcAft>
              <a:buSzPts val="3000"/>
              <a:buChar char="●"/>
            </a:pPr>
            <a:r>
              <a:rPr b="1" lang="en"/>
              <a:t>Iterator Pattern</a:t>
            </a:r>
            <a:r>
              <a:rPr lang="en"/>
              <a:t> encapsulates the details of iterating through collections of items.</a:t>
            </a:r>
            <a:endParaRPr/>
          </a:p>
          <a:p>
            <a:pPr indent="-419100" lvl="0" marL="457200" rtl="0" algn="l">
              <a:spcBef>
                <a:spcPts val="0"/>
              </a:spcBef>
              <a:spcAft>
                <a:spcPts val="0"/>
              </a:spcAft>
              <a:buSzPts val="3000"/>
              <a:buChar char="●"/>
            </a:pPr>
            <a:r>
              <a:rPr b="1" lang="en"/>
              <a:t>Composite Pattern </a:t>
            </a:r>
            <a:r>
              <a:rPr lang="en"/>
              <a:t>allows transparent treatment of collections and items.</a:t>
            </a:r>
            <a:endParaRPr/>
          </a:p>
          <a:p>
            <a:pPr indent="-419100" lvl="0" marL="457200" rtl="0" algn="l">
              <a:spcBef>
                <a:spcPts val="0"/>
              </a:spcBef>
              <a:spcAft>
                <a:spcPts val="0"/>
              </a:spcAft>
              <a:buSzPts val="3000"/>
              <a:buChar char="●"/>
            </a:pPr>
            <a:r>
              <a:rPr lang="en"/>
              <a:t>How we can bring patterns together in a complex system.</a:t>
            </a:r>
            <a:endParaRPr/>
          </a:p>
        </p:txBody>
      </p:sp>
      <p:sp>
        <p:nvSpPr>
          <p:cNvPr id="66" name="Google Shape;66;p1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 Geese into the Simulator</a:t>
            </a:r>
            <a:endParaRPr/>
          </a:p>
        </p:txBody>
      </p:sp>
      <p:sp>
        <p:nvSpPr>
          <p:cNvPr id="371" name="Google Shape;371;p4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7"/>
          <p:cNvPicPr preferRelativeResize="0"/>
          <p:nvPr/>
        </p:nvPicPr>
        <p:blipFill>
          <a:blip r:embed="rId3">
            <a:alphaModFix/>
          </a:blip>
          <a:stretch>
            <a:fillRect/>
          </a:stretch>
        </p:blipFill>
        <p:spPr>
          <a:xfrm>
            <a:off x="446000" y="1669588"/>
            <a:ext cx="8251991" cy="507572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 2: Counting Quacks</a:t>
            </a:r>
            <a:endParaRPr/>
          </a:p>
        </p:txBody>
      </p:sp>
      <p:sp>
        <p:nvSpPr>
          <p:cNvPr id="378" name="Google Shape;378;p48"/>
          <p:cNvSpPr txBox="1"/>
          <p:nvPr>
            <p:ph idx="1" type="body"/>
          </p:nvPr>
        </p:nvSpPr>
        <p:spPr>
          <a:xfrm>
            <a:off x="0" y="1600200"/>
            <a:ext cx="2654700" cy="4967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A biologist wants us to count the quacks, for some reason… </a:t>
            </a:r>
            <a:endParaRPr sz="1800"/>
          </a:p>
          <a:p>
            <a:pPr indent="-342900" lvl="0" marL="457200" rtl="0" algn="l">
              <a:spcBef>
                <a:spcPts val="0"/>
              </a:spcBef>
              <a:spcAft>
                <a:spcPts val="0"/>
              </a:spcAft>
              <a:buSzPts val="1800"/>
              <a:buChar char="●"/>
            </a:pPr>
            <a:r>
              <a:rPr lang="en" sz="1800"/>
              <a:t>We can create a </a:t>
            </a:r>
            <a:r>
              <a:rPr b="1" lang="en" sz="1800"/>
              <a:t>Decorator</a:t>
            </a:r>
            <a:r>
              <a:rPr lang="en" sz="1800"/>
              <a:t> that gives Ducks a new behavior (counting) by wrapping a Duck with a decorator object. </a:t>
            </a:r>
            <a:endParaRPr sz="1800"/>
          </a:p>
          <a:p>
            <a:pPr indent="-342900" lvl="1" marL="914400" rtl="0" algn="l">
              <a:spcBef>
                <a:spcPts val="0"/>
              </a:spcBef>
              <a:spcAft>
                <a:spcPts val="0"/>
              </a:spcAft>
              <a:buSzPts val="1800"/>
              <a:buChar char="○"/>
            </a:pPr>
            <a:r>
              <a:rPr lang="en" sz="1800"/>
              <a:t>We do not need to change Duck behavior at all.</a:t>
            </a:r>
            <a:endParaRPr sz="1800"/>
          </a:p>
        </p:txBody>
      </p:sp>
      <p:sp>
        <p:nvSpPr>
          <p:cNvPr id="379" name="Google Shape;379;p4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p48"/>
          <p:cNvPicPr preferRelativeResize="0"/>
          <p:nvPr/>
        </p:nvPicPr>
        <p:blipFill>
          <a:blip r:embed="rId3">
            <a:alphaModFix/>
          </a:blip>
          <a:stretch>
            <a:fillRect/>
          </a:stretch>
        </p:blipFill>
        <p:spPr>
          <a:xfrm>
            <a:off x="2794775" y="1824965"/>
            <a:ext cx="6215426" cy="4518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 Counting into the Sim</a:t>
            </a:r>
            <a:endParaRPr/>
          </a:p>
        </p:txBody>
      </p:sp>
      <p:sp>
        <p:nvSpPr>
          <p:cNvPr id="386" name="Google Shape;386;p4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7" name="Google Shape;387;p49"/>
          <p:cNvPicPr preferRelativeResize="0"/>
          <p:nvPr/>
        </p:nvPicPr>
        <p:blipFill>
          <a:blip r:embed="rId3">
            <a:alphaModFix/>
          </a:blip>
          <a:stretch>
            <a:fillRect/>
          </a:stretch>
        </p:blipFill>
        <p:spPr>
          <a:xfrm>
            <a:off x="993050" y="1633763"/>
            <a:ext cx="6799563" cy="513556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 3: Easy Duck Creation</a:t>
            </a:r>
            <a:endParaRPr/>
          </a:p>
        </p:txBody>
      </p:sp>
      <p:sp>
        <p:nvSpPr>
          <p:cNvPr id="393" name="Google Shape;393;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might find that too many Ducks are being created without the decorator.</a:t>
            </a:r>
            <a:endParaRPr/>
          </a:p>
          <a:p>
            <a:pPr indent="-381000" lvl="1" marL="914400" rtl="0" algn="l">
              <a:spcBef>
                <a:spcPts val="0"/>
              </a:spcBef>
              <a:spcAft>
                <a:spcPts val="0"/>
              </a:spcAft>
              <a:buSzPts val="2400"/>
              <a:buChar char="○"/>
            </a:pPr>
            <a:r>
              <a:rPr lang="en"/>
              <a:t>You have to remember to decorate objects to get decorated behavior.</a:t>
            </a:r>
            <a:endParaRPr/>
          </a:p>
          <a:p>
            <a:pPr indent="-419100" lvl="0" marL="457200" rtl="0" algn="l">
              <a:spcBef>
                <a:spcPts val="0"/>
              </a:spcBef>
              <a:spcAft>
                <a:spcPts val="0"/>
              </a:spcAft>
              <a:buSzPts val="3000"/>
              <a:buChar char="●"/>
            </a:pPr>
            <a:r>
              <a:rPr lang="en"/>
              <a:t>We should take Duck creation and localize it to one code location.</a:t>
            </a:r>
            <a:endParaRPr/>
          </a:p>
          <a:p>
            <a:pPr indent="-381000" lvl="1" marL="914400" rtl="0" algn="l">
              <a:spcBef>
                <a:spcPts val="0"/>
              </a:spcBef>
              <a:spcAft>
                <a:spcPts val="0"/>
              </a:spcAft>
              <a:buSzPts val="2400"/>
              <a:buChar char="○"/>
            </a:pPr>
            <a:r>
              <a:rPr lang="en"/>
              <a:t>Take Duck creation and decorating and encapsulate it in one spot.</a:t>
            </a:r>
            <a:endParaRPr/>
          </a:p>
          <a:p>
            <a:pPr indent="-419100" lvl="0" marL="457200" rtl="0" algn="l">
              <a:spcBef>
                <a:spcPts val="0"/>
              </a:spcBef>
              <a:spcAft>
                <a:spcPts val="0"/>
              </a:spcAft>
              <a:buSzPts val="3000"/>
              <a:buChar char="●"/>
            </a:pPr>
            <a:r>
              <a:rPr lang="en"/>
              <a:t>We can create a Duck </a:t>
            </a:r>
            <a:r>
              <a:rPr b="1" lang="en"/>
              <a:t>Factory</a:t>
            </a:r>
            <a:r>
              <a:rPr lang="en"/>
              <a:t>.</a:t>
            </a:r>
            <a:endParaRPr/>
          </a:p>
        </p:txBody>
      </p:sp>
      <p:sp>
        <p:nvSpPr>
          <p:cNvPr id="394" name="Google Shape;394;p5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Duck Factory</a:t>
            </a:r>
            <a:endParaRPr/>
          </a:p>
        </p:txBody>
      </p:sp>
      <p:sp>
        <p:nvSpPr>
          <p:cNvPr id="400" name="Google Shape;400;p5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1" name="Google Shape;401;p51"/>
          <p:cNvPicPr preferRelativeResize="0"/>
          <p:nvPr/>
        </p:nvPicPr>
        <p:blipFill>
          <a:blip r:embed="rId3">
            <a:alphaModFix/>
          </a:blip>
          <a:stretch>
            <a:fillRect/>
          </a:stretch>
        </p:blipFill>
        <p:spPr>
          <a:xfrm>
            <a:off x="2876375" y="1540425"/>
            <a:ext cx="6229125" cy="2120850"/>
          </a:xfrm>
          <a:prstGeom prst="rect">
            <a:avLst/>
          </a:prstGeom>
          <a:noFill/>
          <a:ln>
            <a:noFill/>
          </a:ln>
        </p:spPr>
      </p:pic>
      <p:pic>
        <p:nvPicPr>
          <p:cNvPr id="402" name="Google Shape;402;p51"/>
          <p:cNvPicPr preferRelativeResize="0"/>
          <p:nvPr/>
        </p:nvPicPr>
        <p:blipFill>
          <a:blip r:embed="rId4">
            <a:alphaModFix/>
          </a:blip>
          <a:stretch>
            <a:fillRect/>
          </a:stretch>
        </p:blipFill>
        <p:spPr>
          <a:xfrm>
            <a:off x="77425" y="3275250"/>
            <a:ext cx="6169851" cy="33600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Decorated Duck Factory</a:t>
            </a:r>
            <a:endParaRPr/>
          </a:p>
        </p:txBody>
      </p:sp>
      <p:sp>
        <p:nvSpPr>
          <p:cNvPr id="408" name="Google Shape;408;p5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9" name="Google Shape;409;p52"/>
          <p:cNvPicPr preferRelativeResize="0"/>
          <p:nvPr/>
        </p:nvPicPr>
        <p:blipFill>
          <a:blip r:embed="rId3">
            <a:alphaModFix/>
          </a:blip>
          <a:stretch>
            <a:fillRect/>
          </a:stretch>
        </p:blipFill>
        <p:spPr>
          <a:xfrm>
            <a:off x="0" y="1580960"/>
            <a:ext cx="9144002" cy="520038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 the Factory</a:t>
            </a:r>
            <a:endParaRPr/>
          </a:p>
        </p:txBody>
      </p:sp>
      <p:sp>
        <p:nvSpPr>
          <p:cNvPr id="415" name="Google Shape;415;p5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53"/>
          <p:cNvPicPr preferRelativeResize="0"/>
          <p:nvPr/>
        </p:nvPicPr>
        <p:blipFill>
          <a:blip r:embed="rId3">
            <a:alphaModFix/>
          </a:blip>
          <a:stretch>
            <a:fillRect/>
          </a:stretch>
        </p:blipFill>
        <p:spPr>
          <a:xfrm>
            <a:off x="1289613" y="1625338"/>
            <a:ext cx="6564768" cy="51355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 4: Managing a Flock</a:t>
            </a:r>
            <a:endParaRPr/>
          </a:p>
        </p:txBody>
      </p:sp>
      <p:sp>
        <p:nvSpPr>
          <p:cNvPr id="422" name="Google Shape;422;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This is not very manageable.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419100" lvl="0" marL="457200" rtl="0" algn="l">
              <a:spcBef>
                <a:spcPts val="600"/>
              </a:spcBef>
              <a:spcAft>
                <a:spcPts val="0"/>
              </a:spcAft>
              <a:buSzPts val="3000"/>
              <a:buChar char="●"/>
            </a:pPr>
            <a:r>
              <a:rPr lang="en"/>
              <a:t>Why are we managing ducks individually?</a:t>
            </a:r>
            <a:endParaRPr/>
          </a:p>
          <a:p>
            <a:pPr indent="-381000" lvl="1" marL="914400" rtl="0" algn="l">
              <a:spcBef>
                <a:spcPts val="0"/>
              </a:spcBef>
              <a:spcAft>
                <a:spcPts val="0"/>
              </a:spcAft>
              <a:buSzPts val="2400"/>
              <a:buChar char="○"/>
            </a:pPr>
            <a:r>
              <a:rPr lang="en"/>
              <a:t>We need a way to talk about collections of Ducks (flocks?) or subcollections of Ducks (to please our biologist).</a:t>
            </a:r>
            <a:endParaRPr/>
          </a:p>
          <a:p>
            <a:pPr indent="-381000" lvl="1" marL="914400" rtl="0" algn="l">
              <a:spcBef>
                <a:spcPts val="0"/>
              </a:spcBef>
              <a:spcAft>
                <a:spcPts val="0"/>
              </a:spcAft>
              <a:buSzPts val="2400"/>
              <a:buChar char="○"/>
            </a:pPr>
            <a:r>
              <a:rPr lang="en"/>
              <a:t>The </a:t>
            </a:r>
            <a:r>
              <a:rPr b="1" lang="en"/>
              <a:t>Composite</a:t>
            </a:r>
            <a:r>
              <a:rPr lang="en"/>
              <a:t> pattern allows us to treat a group as we would an individual.</a:t>
            </a:r>
            <a:endParaRPr/>
          </a:p>
        </p:txBody>
      </p:sp>
      <p:sp>
        <p:nvSpPr>
          <p:cNvPr id="423" name="Google Shape;423;p5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54"/>
          <p:cNvPicPr preferRelativeResize="0"/>
          <p:nvPr/>
        </p:nvPicPr>
        <p:blipFill>
          <a:blip r:embed="rId3">
            <a:alphaModFix/>
          </a:blip>
          <a:stretch>
            <a:fillRect/>
          </a:stretch>
        </p:blipFill>
        <p:spPr>
          <a:xfrm>
            <a:off x="1843425" y="2210525"/>
            <a:ext cx="4516825" cy="1756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Creating a Flock</a:t>
            </a:r>
            <a:endParaRPr/>
          </a:p>
        </p:txBody>
      </p:sp>
      <p:sp>
        <p:nvSpPr>
          <p:cNvPr id="430" name="Google Shape;430;p5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55"/>
          <p:cNvPicPr preferRelativeResize="0"/>
          <p:nvPr/>
        </p:nvPicPr>
        <p:blipFill>
          <a:blip r:embed="rId3">
            <a:alphaModFix/>
          </a:blip>
          <a:stretch>
            <a:fillRect/>
          </a:stretch>
        </p:blipFill>
        <p:spPr>
          <a:xfrm>
            <a:off x="296200" y="1625338"/>
            <a:ext cx="8215404" cy="5135562"/>
          </a:xfrm>
          <a:prstGeom prst="rect">
            <a:avLst/>
          </a:prstGeom>
          <a:noFill/>
          <a:ln>
            <a:noFill/>
          </a:ln>
        </p:spPr>
      </p:pic>
      <p:sp>
        <p:nvSpPr>
          <p:cNvPr id="432" name="Google Shape;432;p55"/>
          <p:cNvSpPr/>
          <p:nvPr/>
        </p:nvSpPr>
        <p:spPr>
          <a:xfrm>
            <a:off x="6404475" y="4767425"/>
            <a:ext cx="2282400" cy="45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(Also - spot the </a:t>
            </a:r>
            <a:r>
              <a:rPr b="1" lang="en"/>
              <a:t>Iterator</a:t>
            </a:r>
            <a:r>
              <a:rPr lang="en"/>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Integrating the Flock</a:t>
            </a:r>
            <a:endParaRPr/>
          </a:p>
        </p:txBody>
      </p:sp>
      <p:sp>
        <p:nvSpPr>
          <p:cNvPr id="438" name="Google Shape;438;p5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56"/>
          <p:cNvPicPr preferRelativeResize="0"/>
          <p:nvPr/>
        </p:nvPicPr>
        <p:blipFill>
          <a:blip r:embed="rId3">
            <a:alphaModFix/>
          </a:blip>
          <a:stretch>
            <a:fillRect/>
          </a:stretch>
        </p:blipFill>
        <p:spPr>
          <a:xfrm>
            <a:off x="1977500" y="1614288"/>
            <a:ext cx="4875137" cy="51355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Coffee and Tea</a:t>
            </a:r>
            <a:endParaRPr/>
          </a:p>
        </p:txBody>
      </p:sp>
      <p:sp>
        <p:nvSpPr>
          <p:cNvPr id="72" name="Google Shape;72;p1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2"/>
          <p:cNvPicPr preferRelativeResize="0"/>
          <p:nvPr/>
        </p:nvPicPr>
        <p:blipFill>
          <a:blip r:embed="rId3">
            <a:alphaModFix/>
          </a:blip>
          <a:stretch>
            <a:fillRect/>
          </a:stretch>
        </p:blipFill>
        <p:spPr>
          <a:xfrm>
            <a:off x="1654823" y="1600200"/>
            <a:ext cx="6073825" cy="5081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Wrapping Up</a:t>
            </a:r>
            <a:endParaRPr/>
          </a:p>
        </p:txBody>
      </p:sp>
      <p:sp>
        <p:nvSpPr>
          <p:cNvPr id="445" name="Google Shape;445;p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Template Method Pattern</a:t>
            </a:r>
            <a:r>
              <a:rPr lang="en"/>
              <a:t> encapsulates pieces of algorithms so that subclasses can hook into a computation.</a:t>
            </a:r>
            <a:endParaRPr/>
          </a:p>
          <a:p>
            <a:pPr indent="-419100" lvl="0" marL="457200" rtl="0" algn="l">
              <a:spcBef>
                <a:spcPts val="0"/>
              </a:spcBef>
              <a:spcAft>
                <a:spcPts val="0"/>
              </a:spcAft>
              <a:buSzPts val="3000"/>
              <a:buChar char="●"/>
            </a:pPr>
            <a:r>
              <a:rPr b="1" lang="en"/>
              <a:t>Iterator Pattern</a:t>
            </a:r>
            <a:r>
              <a:rPr lang="en"/>
              <a:t> encapsulates the details of iterating through collections of items.</a:t>
            </a:r>
            <a:endParaRPr/>
          </a:p>
          <a:p>
            <a:pPr indent="-419100" lvl="0" marL="457200" rtl="0" algn="l">
              <a:spcBef>
                <a:spcPts val="0"/>
              </a:spcBef>
              <a:spcAft>
                <a:spcPts val="0"/>
              </a:spcAft>
              <a:buSzPts val="3000"/>
              <a:buChar char="●"/>
            </a:pPr>
            <a:r>
              <a:rPr b="1" lang="en"/>
              <a:t>Composite Pattern </a:t>
            </a:r>
            <a:r>
              <a:rPr lang="en"/>
              <a:t>allows transparent treatment of collections and items.</a:t>
            </a:r>
            <a:endParaRPr/>
          </a:p>
        </p:txBody>
      </p:sp>
      <p:sp>
        <p:nvSpPr>
          <p:cNvPr id="446" name="Google Shape;446;p5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Time</a:t>
            </a:r>
            <a:endParaRPr/>
          </a:p>
        </p:txBody>
      </p:sp>
      <p:sp>
        <p:nvSpPr>
          <p:cNvPr id="452" name="Google Shape;452;p5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From Design to Implementation </a:t>
            </a:r>
            <a:endParaRPr/>
          </a:p>
          <a:p>
            <a:pPr indent="-381000" lvl="1" marL="914400" rtl="0" algn="l">
              <a:spcBef>
                <a:spcPts val="0"/>
              </a:spcBef>
              <a:spcAft>
                <a:spcPts val="0"/>
              </a:spcAft>
              <a:buSzPts val="2400"/>
              <a:buChar char="○"/>
            </a:pPr>
            <a:r>
              <a:rPr lang="en"/>
              <a:t>Modeling dynamic behavior of objects.</a:t>
            </a:r>
            <a:endParaRPr/>
          </a:p>
          <a:p>
            <a:pPr indent="-381000" lvl="1" marL="914400" rtl="0" algn="l">
              <a:spcBef>
                <a:spcPts val="0"/>
              </a:spcBef>
              <a:spcAft>
                <a:spcPts val="0"/>
              </a:spcAft>
              <a:buSzPts val="2400"/>
              <a:buChar char="○"/>
            </a:pPr>
            <a:r>
              <a:rPr lang="en"/>
              <a:t>UML sequence diagrams</a:t>
            </a:r>
            <a:endParaRPr/>
          </a:p>
          <a:p>
            <a:pPr indent="-381000" lvl="1" marL="914400" rtl="0" algn="l">
              <a:spcBef>
                <a:spcPts val="0"/>
              </a:spcBef>
              <a:spcAft>
                <a:spcPts val="0"/>
              </a:spcAft>
              <a:buSzPts val="2400"/>
              <a:buChar char="○"/>
            </a:pPr>
            <a:r>
              <a:rPr lang="en"/>
              <a:t>Implementation practices</a:t>
            </a:r>
            <a:endParaRPr/>
          </a:p>
          <a:p>
            <a:pPr indent="-381000" lvl="1" marL="914400" rtl="0" algn="l">
              <a:spcBef>
                <a:spcPts val="0"/>
              </a:spcBef>
              <a:spcAft>
                <a:spcPts val="0"/>
              </a:spcAft>
              <a:buSzPts val="2400"/>
              <a:buChar char="○"/>
            </a:pPr>
            <a:r>
              <a:rPr lang="en"/>
              <a:t>Reading</a:t>
            </a:r>
            <a:endParaRPr/>
          </a:p>
          <a:p>
            <a:pPr indent="-381000" lvl="2" marL="1371600" rtl="0" algn="l">
              <a:spcBef>
                <a:spcPts val="0"/>
              </a:spcBef>
              <a:spcAft>
                <a:spcPts val="0"/>
              </a:spcAft>
              <a:buSzPts val="2400"/>
              <a:buChar char="■"/>
            </a:pPr>
            <a:r>
              <a:rPr lang="en"/>
              <a:t>Sommerville, chapter 5, 7</a:t>
            </a:r>
            <a:endParaRPr/>
          </a:p>
          <a:p>
            <a:pPr indent="-381000" lvl="2" marL="1371600" rtl="0" algn="l">
              <a:spcBef>
                <a:spcPts val="0"/>
              </a:spcBef>
              <a:spcAft>
                <a:spcPts val="0"/>
              </a:spcAft>
              <a:buSzPts val="2400"/>
              <a:buChar char="■"/>
            </a:pPr>
            <a:r>
              <a:rPr lang="en"/>
              <a:t>Fowler, chapter 4</a:t>
            </a:r>
            <a:endParaRPr/>
          </a:p>
          <a:p>
            <a:pPr indent="-419100" lvl="0" marL="457200" rtl="0" algn="l">
              <a:spcBef>
                <a:spcPts val="0"/>
              </a:spcBef>
              <a:spcAft>
                <a:spcPts val="0"/>
              </a:spcAft>
              <a:buSzPts val="3000"/>
              <a:buChar char="●"/>
            </a:pPr>
            <a:r>
              <a:rPr lang="en"/>
              <a:t>Homework 3</a:t>
            </a:r>
            <a:endParaRPr/>
          </a:p>
          <a:p>
            <a:pPr indent="-381000" lvl="1" marL="914400" rtl="0" algn="l">
              <a:spcBef>
                <a:spcPts val="0"/>
              </a:spcBef>
              <a:spcAft>
                <a:spcPts val="0"/>
              </a:spcAft>
              <a:buSzPts val="2400"/>
              <a:buChar char="○"/>
            </a:pPr>
            <a:r>
              <a:rPr lang="en"/>
              <a:t>Due April 7</a:t>
            </a:r>
            <a:endParaRPr/>
          </a:p>
          <a:p>
            <a:pPr indent="0" lvl="0" marL="0" marR="0" rtl="0" algn="l">
              <a:lnSpc>
                <a:spcPct val="100000"/>
              </a:lnSpc>
              <a:spcBef>
                <a:spcPts val="600"/>
              </a:spcBef>
              <a:spcAft>
                <a:spcPts val="0"/>
              </a:spcAft>
              <a:buNone/>
            </a:pPr>
            <a:r>
              <a:t/>
            </a:r>
            <a:endParaRPr>
              <a:solidFill>
                <a:srgbClr val="000000"/>
              </a:solidFill>
            </a:endParaRPr>
          </a:p>
        </p:txBody>
      </p:sp>
      <p:sp>
        <p:nvSpPr>
          <p:cNvPr id="453" name="Google Shape;453;p5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Coffee and Tea (In Code)</a:t>
            </a:r>
            <a:endParaRPr/>
          </a:p>
        </p:txBody>
      </p:sp>
      <p:sp>
        <p:nvSpPr>
          <p:cNvPr id="79" name="Google Shape;79;p1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3"/>
          <p:cNvSpPr/>
          <p:nvPr/>
        </p:nvSpPr>
        <p:spPr>
          <a:xfrm>
            <a:off x="906750" y="1907325"/>
            <a:ext cx="1928100" cy="186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Coffee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prepareRecipe()</a:t>
            </a:r>
            <a:endParaRPr/>
          </a:p>
          <a:p>
            <a:pPr indent="0" lvl="0" marL="0" rtl="0" algn="l">
              <a:spcBef>
                <a:spcPts val="0"/>
              </a:spcBef>
              <a:spcAft>
                <a:spcPts val="0"/>
              </a:spcAft>
              <a:buNone/>
            </a:pPr>
            <a:r>
              <a:rPr lang="en"/>
              <a:t>boilWater()</a:t>
            </a:r>
            <a:endParaRPr/>
          </a:p>
          <a:p>
            <a:pPr indent="0" lvl="0" marL="0" rtl="0" algn="l">
              <a:spcBef>
                <a:spcPts val="0"/>
              </a:spcBef>
              <a:spcAft>
                <a:spcPts val="0"/>
              </a:spcAft>
              <a:buNone/>
            </a:pPr>
            <a:r>
              <a:rPr lang="en"/>
              <a:t>brewCoffeeGrinds()</a:t>
            </a:r>
            <a:endParaRPr/>
          </a:p>
          <a:p>
            <a:pPr indent="0" lvl="0" marL="0" rtl="0" algn="l">
              <a:spcBef>
                <a:spcPts val="0"/>
              </a:spcBef>
              <a:spcAft>
                <a:spcPts val="0"/>
              </a:spcAft>
              <a:buNone/>
            </a:pPr>
            <a:r>
              <a:rPr lang="en"/>
              <a:t>pourInCup()</a:t>
            </a:r>
            <a:endParaRPr/>
          </a:p>
          <a:p>
            <a:pPr indent="0" lvl="0" marL="0" rtl="0" algn="l">
              <a:spcBef>
                <a:spcPts val="0"/>
              </a:spcBef>
              <a:spcAft>
                <a:spcPts val="0"/>
              </a:spcAft>
              <a:buNone/>
            </a:pPr>
            <a:r>
              <a:rPr lang="en"/>
              <a:t>addSugarAndMilk()</a:t>
            </a:r>
            <a:endParaRPr/>
          </a:p>
          <a:p>
            <a:pPr indent="0" lvl="0" marL="0" rtl="0" algn="l">
              <a:spcBef>
                <a:spcPts val="0"/>
              </a:spcBef>
              <a:spcAft>
                <a:spcPts val="0"/>
              </a:spcAft>
              <a:buNone/>
            </a:pPr>
            <a:r>
              <a:t/>
            </a:r>
            <a:endParaRPr/>
          </a:p>
        </p:txBody>
      </p:sp>
      <p:cxnSp>
        <p:nvCxnSpPr>
          <p:cNvPr id="81" name="Google Shape;81;p13"/>
          <p:cNvCxnSpPr/>
          <p:nvPr/>
        </p:nvCxnSpPr>
        <p:spPr>
          <a:xfrm>
            <a:off x="906750" y="2287775"/>
            <a:ext cx="1928100" cy="0"/>
          </a:xfrm>
          <a:prstGeom prst="straightConnector1">
            <a:avLst/>
          </a:prstGeom>
          <a:noFill/>
          <a:ln cap="flat" cmpd="sng" w="9525">
            <a:solidFill>
              <a:schemeClr val="dk2"/>
            </a:solidFill>
            <a:prstDash val="solid"/>
            <a:round/>
            <a:headEnd len="med" w="med" type="none"/>
            <a:tailEnd len="med" w="med" type="none"/>
          </a:ln>
        </p:spPr>
      </p:cxnSp>
      <p:sp>
        <p:nvSpPr>
          <p:cNvPr id="82" name="Google Shape;82;p13"/>
          <p:cNvSpPr/>
          <p:nvPr/>
        </p:nvSpPr>
        <p:spPr>
          <a:xfrm>
            <a:off x="2386750" y="4137750"/>
            <a:ext cx="2334600" cy="1573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void prepareRecipe(){</a:t>
            </a:r>
            <a:endParaRPr/>
          </a:p>
          <a:p>
            <a:pPr indent="0" lvl="0" marL="0" rtl="0" algn="l">
              <a:spcBef>
                <a:spcPts val="0"/>
              </a:spcBef>
              <a:spcAft>
                <a:spcPts val="0"/>
              </a:spcAft>
              <a:buNone/>
            </a:pPr>
            <a:r>
              <a:rPr lang="en"/>
              <a:t>	boilWater();</a:t>
            </a:r>
            <a:endParaRPr/>
          </a:p>
          <a:p>
            <a:pPr indent="0" lvl="0" marL="0" rtl="0" algn="l">
              <a:spcBef>
                <a:spcPts val="0"/>
              </a:spcBef>
              <a:spcAft>
                <a:spcPts val="0"/>
              </a:spcAft>
              <a:buNone/>
            </a:pPr>
            <a:r>
              <a:rPr lang="en"/>
              <a:t>	brewCoffeeGrinds();</a:t>
            </a:r>
            <a:endParaRPr/>
          </a:p>
          <a:p>
            <a:pPr indent="0" lvl="0" marL="0" rtl="0" algn="l">
              <a:spcBef>
                <a:spcPts val="0"/>
              </a:spcBef>
              <a:spcAft>
                <a:spcPts val="0"/>
              </a:spcAft>
              <a:buNone/>
            </a:pPr>
            <a:r>
              <a:rPr lang="en"/>
              <a:t>	pourInCup();</a:t>
            </a:r>
            <a:endParaRPr/>
          </a:p>
          <a:p>
            <a:pPr indent="0" lvl="0" marL="0" rtl="0" algn="l">
              <a:spcBef>
                <a:spcPts val="0"/>
              </a:spcBef>
              <a:spcAft>
                <a:spcPts val="0"/>
              </a:spcAft>
              <a:buNone/>
            </a:pPr>
            <a:r>
              <a:rPr lang="en"/>
              <a:t>	addSugarAndMilk()</a:t>
            </a:r>
            <a:endParaRPr/>
          </a:p>
          <a:p>
            <a:pPr indent="0" lvl="0" marL="0" rtl="0" algn="l">
              <a:spcBef>
                <a:spcPts val="0"/>
              </a:spcBef>
              <a:spcAft>
                <a:spcPts val="0"/>
              </a:spcAft>
              <a:buNone/>
            </a:pPr>
            <a:r>
              <a:rPr lang="en"/>
              <a:t>}</a:t>
            </a:r>
            <a:endParaRPr/>
          </a:p>
        </p:txBody>
      </p:sp>
      <p:cxnSp>
        <p:nvCxnSpPr>
          <p:cNvPr id="83" name="Google Shape;83;p13"/>
          <p:cNvCxnSpPr>
            <a:stCxn id="82" idx="0"/>
          </p:cNvCxnSpPr>
          <p:nvPr/>
        </p:nvCxnSpPr>
        <p:spPr>
          <a:xfrm rot="10800000">
            <a:off x="2355550" y="2542950"/>
            <a:ext cx="1198500" cy="1594800"/>
          </a:xfrm>
          <a:prstGeom prst="straightConnector1">
            <a:avLst/>
          </a:prstGeom>
          <a:noFill/>
          <a:ln cap="flat" cmpd="sng" w="19050">
            <a:solidFill>
              <a:schemeClr val="dk2"/>
            </a:solidFill>
            <a:prstDash val="dash"/>
            <a:round/>
            <a:headEnd len="med" w="med" type="none"/>
            <a:tailEnd len="med" w="med" type="triangle"/>
          </a:ln>
        </p:spPr>
      </p:cxnSp>
      <p:sp>
        <p:nvSpPr>
          <p:cNvPr id="84" name="Google Shape;84;p13"/>
          <p:cNvSpPr/>
          <p:nvPr/>
        </p:nvSpPr>
        <p:spPr>
          <a:xfrm>
            <a:off x="4872200" y="1973275"/>
            <a:ext cx="1928100" cy="186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prepareRecipe()</a:t>
            </a:r>
            <a:endParaRPr/>
          </a:p>
          <a:p>
            <a:pPr indent="0" lvl="0" marL="0" rtl="0" algn="l">
              <a:spcBef>
                <a:spcPts val="0"/>
              </a:spcBef>
              <a:spcAft>
                <a:spcPts val="0"/>
              </a:spcAft>
              <a:buNone/>
            </a:pPr>
            <a:r>
              <a:rPr lang="en"/>
              <a:t>boilWater()</a:t>
            </a:r>
            <a:endParaRPr/>
          </a:p>
          <a:p>
            <a:pPr indent="0" lvl="0" marL="0" rtl="0" algn="l">
              <a:spcBef>
                <a:spcPts val="0"/>
              </a:spcBef>
              <a:spcAft>
                <a:spcPts val="0"/>
              </a:spcAft>
              <a:buNone/>
            </a:pPr>
            <a:r>
              <a:rPr lang="en"/>
              <a:t>steepTeaBag()</a:t>
            </a:r>
            <a:endParaRPr/>
          </a:p>
          <a:p>
            <a:pPr indent="0" lvl="0" marL="0" rtl="0" algn="l">
              <a:spcBef>
                <a:spcPts val="0"/>
              </a:spcBef>
              <a:spcAft>
                <a:spcPts val="0"/>
              </a:spcAft>
              <a:buNone/>
            </a:pPr>
            <a:r>
              <a:rPr lang="en"/>
              <a:t>pourInCup()</a:t>
            </a:r>
            <a:endParaRPr/>
          </a:p>
          <a:p>
            <a:pPr indent="0" lvl="0" marL="0" rtl="0" algn="l">
              <a:spcBef>
                <a:spcPts val="0"/>
              </a:spcBef>
              <a:spcAft>
                <a:spcPts val="0"/>
              </a:spcAft>
              <a:buNone/>
            </a:pPr>
            <a:r>
              <a:rPr lang="en"/>
              <a:t>addLemon()</a:t>
            </a:r>
            <a:endParaRPr/>
          </a:p>
          <a:p>
            <a:pPr indent="0" lvl="0" marL="0" rtl="0" algn="l">
              <a:spcBef>
                <a:spcPts val="0"/>
              </a:spcBef>
              <a:spcAft>
                <a:spcPts val="0"/>
              </a:spcAft>
              <a:buNone/>
            </a:pPr>
            <a:r>
              <a:t/>
            </a:r>
            <a:endParaRPr/>
          </a:p>
        </p:txBody>
      </p:sp>
      <p:cxnSp>
        <p:nvCxnSpPr>
          <p:cNvPr id="85" name="Google Shape;85;p13"/>
          <p:cNvCxnSpPr/>
          <p:nvPr/>
        </p:nvCxnSpPr>
        <p:spPr>
          <a:xfrm>
            <a:off x="4872200" y="2353725"/>
            <a:ext cx="1928100" cy="0"/>
          </a:xfrm>
          <a:prstGeom prst="straightConnector1">
            <a:avLst/>
          </a:prstGeom>
          <a:noFill/>
          <a:ln cap="flat" cmpd="sng" w="9525">
            <a:solidFill>
              <a:schemeClr val="dk2"/>
            </a:solidFill>
            <a:prstDash val="solid"/>
            <a:round/>
            <a:headEnd len="med" w="med" type="none"/>
            <a:tailEnd len="med" w="med" type="none"/>
          </a:ln>
        </p:spPr>
      </p:cxnSp>
      <p:sp>
        <p:nvSpPr>
          <p:cNvPr id="86" name="Google Shape;86;p13"/>
          <p:cNvSpPr/>
          <p:nvPr/>
        </p:nvSpPr>
        <p:spPr>
          <a:xfrm>
            <a:off x="6352200" y="4203700"/>
            <a:ext cx="2334600" cy="1573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void prepareRecipe(){</a:t>
            </a:r>
            <a:endParaRPr/>
          </a:p>
          <a:p>
            <a:pPr indent="0" lvl="0" marL="0" rtl="0" algn="l">
              <a:spcBef>
                <a:spcPts val="0"/>
              </a:spcBef>
              <a:spcAft>
                <a:spcPts val="0"/>
              </a:spcAft>
              <a:buNone/>
            </a:pPr>
            <a:r>
              <a:rPr lang="en"/>
              <a:t>	boilWater();</a:t>
            </a:r>
            <a:endParaRPr/>
          </a:p>
          <a:p>
            <a:pPr indent="0" lvl="0" marL="0" rtl="0" algn="l">
              <a:spcBef>
                <a:spcPts val="0"/>
              </a:spcBef>
              <a:spcAft>
                <a:spcPts val="0"/>
              </a:spcAft>
              <a:buNone/>
            </a:pPr>
            <a:r>
              <a:rPr lang="en"/>
              <a:t>	steepTeaBag();</a:t>
            </a:r>
            <a:endParaRPr/>
          </a:p>
          <a:p>
            <a:pPr indent="0" lvl="0" marL="0" rtl="0" algn="l">
              <a:spcBef>
                <a:spcPts val="0"/>
              </a:spcBef>
              <a:spcAft>
                <a:spcPts val="0"/>
              </a:spcAft>
              <a:buNone/>
            </a:pPr>
            <a:r>
              <a:rPr lang="en"/>
              <a:t>	pourInCup();</a:t>
            </a:r>
            <a:endParaRPr/>
          </a:p>
          <a:p>
            <a:pPr indent="0" lvl="0" marL="0" rtl="0" algn="l">
              <a:spcBef>
                <a:spcPts val="0"/>
              </a:spcBef>
              <a:spcAft>
                <a:spcPts val="0"/>
              </a:spcAft>
              <a:buNone/>
            </a:pPr>
            <a:r>
              <a:rPr lang="en"/>
              <a:t>	addLemon()</a:t>
            </a:r>
            <a:endParaRPr/>
          </a:p>
          <a:p>
            <a:pPr indent="0" lvl="0" marL="0" rtl="0" algn="l">
              <a:spcBef>
                <a:spcPts val="0"/>
              </a:spcBef>
              <a:spcAft>
                <a:spcPts val="0"/>
              </a:spcAft>
              <a:buNone/>
            </a:pPr>
            <a:r>
              <a:rPr lang="en"/>
              <a:t>}</a:t>
            </a:r>
            <a:endParaRPr/>
          </a:p>
        </p:txBody>
      </p:sp>
      <p:cxnSp>
        <p:nvCxnSpPr>
          <p:cNvPr id="87" name="Google Shape;87;p13"/>
          <p:cNvCxnSpPr>
            <a:stCxn id="86" idx="0"/>
          </p:cNvCxnSpPr>
          <p:nvPr/>
        </p:nvCxnSpPr>
        <p:spPr>
          <a:xfrm rot="10800000">
            <a:off x="6321000" y="2608900"/>
            <a:ext cx="1198500" cy="1594800"/>
          </a:xfrm>
          <a:prstGeom prst="straightConnector1">
            <a:avLst/>
          </a:prstGeom>
          <a:noFill/>
          <a:ln cap="flat" cmpd="sng" w="19050">
            <a:solidFill>
              <a:schemeClr val="dk2"/>
            </a:solidFill>
            <a:prstDash val="dash"/>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Coffee and Tea (In Code) - Take 2</a:t>
            </a:r>
            <a:endParaRPr/>
          </a:p>
        </p:txBody>
      </p:sp>
      <p:sp>
        <p:nvSpPr>
          <p:cNvPr id="93" name="Google Shape;93;p1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4"/>
          <p:cNvSpPr/>
          <p:nvPr/>
        </p:nvSpPr>
        <p:spPr>
          <a:xfrm>
            <a:off x="1625225" y="4137725"/>
            <a:ext cx="1928100" cy="15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Coffee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prepareRecipe()</a:t>
            </a:r>
            <a:endParaRPr/>
          </a:p>
          <a:p>
            <a:pPr indent="0" lvl="0" marL="0" rtl="0" algn="l">
              <a:spcBef>
                <a:spcPts val="0"/>
              </a:spcBef>
              <a:spcAft>
                <a:spcPts val="0"/>
              </a:spcAft>
              <a:buNone/>
            </a:pPr>
            <a:r>
              <a:rPr lang="en"/>
              <a:t>brewCoffeeGrinds()</a:t>
            </a:r>
            <a:endParaRPr/>
          </a:p>
          <a:p>
            <a:pPr indent="0" lvl="0" marL="0" rtl="0" algn="l">
              <a:spcBef>
                <a:spcPts val="0"/>
              </a:spcBef>
              <a:spcAft>
                <a:spcPts val="0"/>
              </a:spcAft>
              <a:buNone/>
            </a:pPr>
            <a:r>
              <a:rPr lang="en"/>
              <a:t>addSugarAndMilk()</a:t>
            </a:r>
            <a:endParaRPr/>
          </a:p>
          <a:p>
            <a:pPr indent="0" lvl="0" marL="0" rtl="0" algn="l">
              <a:spcBef>
                <a:spcPts val="0"/>
              </a:spcBef>
              <a:spcAft>
                <a:spcPts val="0"/>
              </a:spcAft>
              <a:buNone/>
            </a:pPr>
            <a:r>
              <a:t/>
            </a:r>
            <a:endParaRPr/>
          </a:p>
        </p:txBody>
      </p:sp>
      <p:cxnSp>
        <p:nvCxnSpPr>
          <p:cNvPr id="95" name="Google Shape;95;p14"/>
          <p:cNvCxnSpPr/>
          <p:nvPr/>
        </p:nvCxnSpPr>
        <p:spPr>
          <a:xfrm>
            <a:off x="1625225" y="4518175"/>
            <a:ext cx="1928100" cy="0"/>
          </a:xfrm>
          <a:prstGeom prst="straightConnector1">
            <a:avLst/>
          </a:prstGeom>
          <a:noFill/>
          <a:ln cap="flat" cmpd="sng" w="9525">
            <a:solidFill>
              <a:schemeClr val="dk2"/>
            </a:solidFill>
            <a:prstDash val="solid"/>
            <a:round/>
            <a:headEnd len="med" w="med" type="none"/>
            <a:tailEnd len="med" w="med" type="none"/>
          </a:ln>
        </p:spPr>
      </p:cxnSp>
      <p:sp>
        <p:nvSpPr>
          <p:cNvPr id="96" name="Google Shape;96;p14"/>
          <p:cNvSpPr/>
          <p:nvPr/>
        </p:nvSpPr>
        <p:spPr>
          <a:xfrm>
            <a:off x="5590675" y="4203675"/>
            <a:ext cx="1928100" cy="14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prepareRecipe()</a:t>
            </a:r>
            <a:endParaRPr/>
          </a:p>
          <a:p>
            <a:pPr indent="0" lvl="0" marL="0" rtl="0" algn="l">
              <a:spcBef>
                <a:spcPts val="0"/>
              </a:spcBef>
              <a:spcAft>
                <a:spcPts val="0"/>
              </a:spcAft>
              <a:buNone/>
            </a:pPr>
            <a:r>
              <a:rPr lang="en"/>
              <a:t>steepTeaBag()</a:t>
            </a:r>
            <a:endParaRPr/>
          </a:p>
          <a:p>
            <a:pPr indent="0" lvl="0" marL="0" rtl="0" algn="l">
              <a:spcBef>
                <a:spcPts val="0"/>
              </a:spcBef>
              <a:spcAft>
                <a:spcPts val="0"/>
              </a:spcAft>
              <a:buNone/>
            </a:pPr>
            <a:r>
              <a:rPr lang="en"/>
              <a:t>addLemon()</a:t>
            </a:r>
            <a:endParaRPr/>
          </a:p>
          <a:p>
            <a:pPr indent="0" lvl="0" marL="0" rtl="0" algn="l">
              <a:spcBef>
                <a:spcPts val="0"/>
              </a:spcBef>
              <a:spcAft>
                <a:spcPts val="0"/>
              </a:spcAft>
              <a:buNone/>
            </a:pPr>
            <a:r>
              <a:t/>
            </a:r>
            <a:endParaRPr/>
          </a:p>
        </p:txBody>
      </p:sp>
      <p:cxnSp>
        <p:nvCxnSpPr>
          <p:cNvPr id="97" name="Google Shape;97;p14"/>
          <p:cNvCxnSpPr/>
          <p:nvPr/>
        </p:nvCxnSpPr>
        <p:spPr>
          <a:xfrm>
            <a:off x="5590675" y="4584125"/>
            <a:ext cx="1928100" cy="0"/>
          </a:xfrm>
          <a:prstGeom prst="straightConnector1">
            <a:avLst/>
          </a:prstGeom>
          <a:noFill/>
          <a:ln cap="flat" cmpd="sng" w="9525">
            <a:solidFill>
              <a:schemeClr val="dk2"/>
            </a:solidFill>
            <a:prstDash val="solid"/>
            <a:round/>
            <a:headEnd len="med" w="med" type="none"/>
            <a:tailEnd len="med" w="med" type="none"/>
          </a:ln>
        </p:spPr>
      </p:cxnSp>
      <p:sp>
        <p:nvSpPr>
          <p:cNvPr id="98" name="Google Shape;98;p14"/>
          <p:cNvSpPr/>
          <p:nvPr/>
        </p:nvSpPr>
        <p:spPr>
          <a:xfrm>
            <a:off x="3607950" y="1687925"/>
            <a:ext cx="1928100" cy="172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t>CaffeineBeverage</a:t>
            </a:r>
            <a:endParaRPr i="1"/>
          </a:p>
          <a:p>
            <a:pPr indent="0" lvl="0" marL="0" rtl="0" algn="l">
              <a:spcBef>
                <a:spcPts val="0"/>
              </a:spcBef>
              <a:spcAft>
                <a:spcPts val="0"/>
              </a:spcAft>
              <a:buNone/>
            </a:pPr>
            <a:r>
              <a:t/>
            </a:r>
            <a:endParaRPr/>
          </a:p>
          <a:p>
            <a:pPr indent="0" lvl="0" marL="0" rtl="0" algn="l">
              <a:spcBef>
                <a:spcPts val="0"/>
              </a:spcBef>
              <a:spcAft>
                <a:spcPts val="0"/>
              </a:spcAft>
              <a:buNone/>
            </a:pPr>
            <a:r>
              <a:rPr i="1" lang="en"/>
              <a:t>prepareRecipe()</a:t>
            </a:r>
            <a:endParaRPr i="1"/>
          </a:p>
          <a:p>
            <a:pPr indent="0" lvl="0" marL="0" rtl="0" algn="l">
              <a:spcBef>
                <a:spcPts val="0"/>
              </a:spcBef>
              <a:spcAft>
                <a:spcPts val="0"/>
              </a:spcAft>
              <a:buNone/>
            </a:pPr>
            <a:r>
              <a:rPr lang="en"/>
              <a:t>boilWater()</a:t>
            </a:r>
            <a:endParaRPr/>
          </a:p>
          <a:p>
            <a:pPr indent="0" lvl="0" marL="0" rtl="0" algn="l">
              <a:spcBef>
                <a:spcPts val="0"/>
              </a:spcBef>
              <a:spcAft>
                <a:spcPts val="0"/>
              </a:spcAft>
              <a:buNone/>
            </a:pPr>
            <a:r>
              <a:rPr lang="en"/>
              <a:t>pourInCup()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99" name="Google Shape;99;p14"/>
          <p:cNvCxnSpPr/>
          <p:nvPr/>
        </p:nvCxnSpPr>
        <p:spPr>
          <a:xfrm>
            <a:off x="3607950" y="2068375"/>
            <a:ext cx="1928100" cy="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14"/>
          <p:cNvCxnSpPr>
            <a:stCxn id="94" idx="0"/>
            <a:endCxn id="98" idx="2"/>
          </p:cNvCxnSpPr>
          <p:nvPr/>
        </p:nvCxnSpPr>
        <p:spPr>
          <a:xfrm flipH="1" rot="10800000">
            <a:off x="2589275" y="3408125"/>
            <a:ext cx="1982700" cy="729600"/>
          </a:xfrm>
          <a:prstGeom prst="straightConnector1">
            <a:avLst/>
          </a:prstGeom>
          <a:noFill/>
          <a:ln cap="flat" cmpd="sng" w="19050">
            <a:solidFill>
              <a:schemeClr val="dk2"/>
            </a:solidFill>
            <a:prstDash val="solid"/>
            <a:round/>
            <a:headEnd len="med" w="med" type="none"/>
            <a:tailEnd len="med" w="med" type="triangle"/>
          </a:ln>
        </p:spPr>
      </p:cxnSp>
      <p:cxnSp>
        <p:nvCxnSpPr>
          <p:cNvPr id="101" name="Google Shape;101;p14"/>
          <p:cNvCxnSpPr>
            <a:stCxn id="96" idx="0"/>
            <a:endCxn id="98" idx="2"/>
          </p:cNvCxnSpPr>
          <p:nvPr/>
        </p:nvCxnSpPr>
        <p:spPr>
          <a:xfrm rot="10800000">
            <a:off x="4572025" y="3408075"/>
            <a:ext cx="1982700" cy="795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 to the Recipes</a:t>
            </a:r>
            <a:endParaRPr/>
          </a:p>
        </p:txBody>
      </p:sp>
      <p:sp>
        <p:nvSpPr>
          <p:cNvPr id="107" name="Google Shape;107;p1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8" name="Google Shape;108;p15"/>
          <p:cNvPicPr preferRelativeResize="0"/>
          <p:nvPr/>
        </p:nvPicPr>
        <p:blipFill>
          <a:blip r:embed="rId3">
            <a:alphaModFix/>
          </a:blip>
          <a:stretch>
            <a:fillRect/>
          </a:stretch>
        </p:blipFill>
        <p:spPr>
          <a:xfrm>
            <a:off x="457198" y="1600200"/>
            <a:ext cx="6073826" cy="5081775"/>
          </a:xfrm>
          <a:prstGeom prst="rect">
            <a:avLst/>
          </a:prstGeom>
          <a:noFill/>
          <a:ln>
            <a:noFill/>
          </a:ln>
        </p:spPr>
      </p:pic>
      <p:sp>
        <p:nvSpPr>
          <p:cNvPr id="109" name="Google Shape;109;p15"/>
          <p:cNvSpPr/>
          <p:nvPr/>
        </p:nvSpPr>
        <p:spPr>
          <a:xfrm>
            <a:off x="4377425" y="2595175"/>
            <a:ext cx="3658200" cy="19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Algorithm</a:t>
            </a:r>
            <a:endParaRPr b="1"/>
          </a:p>
          <a:p>
            <a:pPr indent="-317500" lvl="0" marL="457200" rtl="0" algn="l">
              <a:spcBef>
                <a:spcPts val="0"/>
              </a:spcBef>
              <a:spcAft>
                <a:spcPts val="0"/>
              </a:spcAft>
              <a:buSzPts val="1400"/>
              <a:buAutoNum type="arabicParenR"/>
            </a:pPr>
            <a:r>
              <a:rPr lang="en"/>
              <a:t>Boil some water.</a:t>
            </a:r>
            <a:endParaRPr/>
          </a:p>
          <a:p>
            <a:pPr indent="-317500" lvl="0" marL="457200" rtl="0" algn="l">
              <a:spcBef>
                <a:spcPts val="0"/>
              </a:spcBef>
              <a:spcAft>
                <a:spcPts val="0"/>
              </a:spcAft>
              <a:buSzPts val="1400"/>
              <a:buAutoNum type="arabicParenR"/>
            </a:pPr>
            <a:r>
              <a:rPr lang="en"/>
              <a:t>Use hot water to extract the beverage from a solid form.</a:t>
            </a:r>
            <a:endParaRPr/>
          </a:p>
          <a:p>
            <a:pPr indent="-317500" lvl="0" marL="457200" rtl="0" algn="l">
              <a:spcBef>
                <a:spcPts val="0"/>
              </a:spcBef>
              <a:spcAft>
                <a:spcPts val="0"/>
              </a:spcAft>
              <a:buSzPts val="1400"/>
              <a:buAutoNum type="arabicParenR"/>
            </a:pPr>
            <a:r>
              <a:rPr lang="en"/>
              <a:t>Pour the beverage into a cup.</a:t>
            </a:r>
            <a:endParaRPr/>
          </a:p>
          <a:p>
            <a:pPr indent="-317500" lvl="0" marL="457200" rtl="0" algn="l">
              <a:spcBef>
                <a:spcPts val="0"/>
              </a:spcBef>
              <a:spcAft>
                <a:spcPts val="0"/>
              </a:spcAft>
              <a:buSzPts val="1400"/>
              <a:buAutoNum type="arabicParenR"/>
            </a:pPr>
            <a:r>
              <a:rPr lang="en"/>
              <a:t>Add appropriate condiments to the beverage.</a:t>
            </a:r>
            <a:endParaRPr/>
          </a:p>
        </p:txBody>
      </p:sp>
      <p:sp>
        <p:nvSpPr>
          <p:cNvPr id="110" name="Google Shape;110;p15"/>
          <p:cNvSpPr txBox="1"/>
          <p:nvPr/>
        </p:nvSpPr>
        <p:spPr>
          <a:xfrm>
            <a:off x="5086175" y="4686425"/>
            <a:ext cx="3251700" cy="164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Steps 1 and 3 are already abstracted into the base class.</a:t>
            </a:r>
            <a:endParaRPr/>
          </a:p>
          <a:p>
            <a:pPr indent="-317500" lvl="0" marL="457200" rtl="0" algn="l">
              <a:spcBef>
                <a:spcPts val="0"/>
              </a:spcBef>
              <a:spcAft>
                <a:spcPts val="0"/>
              </a:spcAft>
              <a:buSzPts val="1400"/>
              <a:buChar char="●"/>
            </a:pPr>
            <a:r>
              <a:rPr lang="en"/>
              <a:t>Steps 2 and 4 are not abstracted, but are basically the same concept applied to different beverages.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Abstracting </a:t>
            </a:r>
            <a:r>
              <a:rPr lang="en">
                <a:latin typeface="Consolas"/>
                <a:ea typeface="Consolas"/>
                <a:cs typeface="Consolas"/>
                <a:sym typeface="Consolas"/>
              </a:rPr>
              <a:t>prepareRecipe()</a:t>
            </a:r>
            <a:endParaRPr>
              <a:latin typeface="Consolas"/>
              <a:ea typeface="Consolas"/>
              <a:cs typeface="Consolas"/>
              <a:sym typeface="Consolas"/>
            </a:endParaRPr>
          </a:p>
        </p:txBody>
      </p:sp>
      <p:sp>
        <p:nvSpPr>
          <p:cNvPr id="116" name="Google Shape;116;p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Coffee uses </a:t>
            </a:r>
            <a:r>
              <a:rPr lang="en">
                <a:latin typeface="Consolas"/>
                <a:ea typeface="Consolas"/>
                <a:cs typeface="Consolas"/>
                <a:sym typeface="Consolas"/>
              </a:rPr>
              <a:t>brewCoffeeGrinds()</a:t>
            </a:r>
            <a:r>
              <a:rPr lang="en"/>
              <a:t> and </a:t>
            </a:r>
            <a:r>
              <a:rPr lang="en">
                <a:latin typeface="Consolas"/>
                <a:ea typeface="Consolas"/>
                <a:cs typeface="Consolas"/>
                <a:sym typeface="Consolas"/>
              </a:rPr>
              <a:t>addSugarAndMilk()</a:t>
            </a:r>
            <a:r>
              <a:rPr lang="en"/>
              <a:t>, Tea uses </a:t>
            </a:r>
            <a:r>
              <a:rPr lang="en">
                <a:latin typeface="Consolas"/>
                <a:ea typeface="Consolas"/>
                <a:cs typeface="Consolas"/>
                <a:sym typeface="Consolas"/>
              </a:rPr>
              <a:t>steepTeaBag()</a:t>
            </a:r>
            <a:r>
              <a:rPr lang="en"/>
              <a:t> and</a:t>
            </a:r>
            <a:r>
              <a:rPr lang="en">
                <a:latin typeface="Consolas"/>
                <a:ea typeface="Consolas"/>
                <a:cs typeface="Consolas"/>
                <a:sym typeface="Consolas"/>
              </a:rPr>
              <a:t> addLemon()</a:t>
            </a:r>
            <a:r>
              <a:rPr lang="en"/>
              <a:t>. </a:t>
            </a:r>
            <a:endParaRPr/>
          </a:p>
          <a:p>
            <a:pPr indent="-381000" lvl="1" marL="914400" rtl="0" algn="l">
              <a:spcBef>
                <a:spcPts val="0"/>
              </a:spcBef>
              <a:spcAft>
                <a:spcPts val="0"/>
              </a:spcAft>
              <a:buSzPts val="2400"/>
              <a:buChar char="○"/>
            </a:pPr>
            <a:r>
              <a:rPr lang="en"/>
              <a:t>But steeping and brewing aren’t all that different.</a:t>
            </a:r>
            <a:endParaRPr/>
          </a:p>
          <a:p>
            <a:pPr indent="-381000" lvl="2" marL="1371600" rtl="0" algn="l">
              <a:spcBef>
                <a:spcPts val="0"/>
              </a:spcBef>
              <a:spcAft>
                <a:spcPts val="0"/>
              </a:spcAft>
              <a:buSzPts val="2400"/>
              <a:buChar char="■"/>
            </a:pPr>
            <a:r>
              <a:rPr lang="en"/>
              <a:t>Rename both to </a:t>
            </a:r>
            <a:r>
              <a:rPr lang="en">
                <a:latin typeface="Consolas"/>
                <a:ea typeface="Consolas"/>
                <a:cs typeface="Consolas"/>
                <a:sym typeface="Consolas"/>
              </a:rPr>
              <a:t>brew()</a:t>
            </a:r>
            <a:r>
              <a:rPr lang="en"/>
              <a:t>.</a:t>
            </a:r>
            <a:endParaRPr/>
          </a:p>
          <a:p>
            <a:pPr indent="-381000" lvl="1" marL="914400" rtl="0" algn="l">
              <a:spcBef>
                <a:spcPts val="0"/>
              </a:spcBef>
              <a:spcAft>
                <a:spcPts val="0"/>
              </a:spcAft>
              <a:buSzPts val="2400"/>
              <a:buChar char="○"/>
            </a:pPr>
            <a:r>
              <a:rPr lang="en"/>
              <a:t>Adding sugar is just like adding lemon.</a:t>
            </a:r>
            <a:endParaRPr/>
          </a:p>
          <a:p>
            <a:pPr indent="-381000" lvl="2" marL="1371600" rtl="0" algn="l">
              <a:spcBef>
                <a:spcPts val="0"/>
              </a:spcBef>
              <a:spcAft>
                <a:spcPts val="0"/>
              </a:spcAft>
              <a:buSzPts val="2400"/>
              <a:buChar char="■"/>
            </a:pPr>
            <a:r>
              <a:rPr lang="en"/>
              <a:t>Rename both to </a:t>
            </a:r>
            <a:r>
              <a:rPr lang="en">
                <a:latin typeface="Consolas"/>
                <a:ea typeface="Consolas"/>
                <a:cs typeface="Consolas"/>
                <a:sym typeface="Consolas"/>
              </a:rPr>
              <a:t>addCondiments()</a:t>
            </a:r>
            <a:r>
              <a:rPr lang="en"/>
              <a:t>.</a:t>
            </a:r>
            <a:endParaRPr/>
          </a:p>
          <a:p>
            <a:pPr indent="-342900" lvl="0" marL="457200" rtl="0" algn="l">
              <a:spcBef>
                <a:spcPts val="0"/>
              </a:spcBef>
              <a:spcAft>
                <a:spcPts val="0"/>
              </a:spcAft>
              <a:buSzPts val="1800"/>
              <a:buFont typeface="Consolas"/>
              <a:buChar char="●"/>
            </a:pPr>
            <a:r>
              <a:rPr lang="en" sz="1800">
                <a:latin typeface="Consolas"/>
                <a:ea typeface="Consolas"/>
                <a:cs typeface="Consolas"/>
                <a:sym typeface="Consolas"/>
              </a:rPr>
              <a:t>void prepareRecipe() {</a:t>
            </a:r>
            <a:br>
              <a:rPr lang="en" sz="1800">
                <a:latin typeface="Consolas"/>
                <a:ea typeface="Consolas"/>
                <a:cs typeface="Consolas"/>
                <a:sym typeface="Consolas"/>
              </a:rPr>
            </a:br>
            <a:r>
              <a:rPr lang="en" sz="1800">
                <a:latin typeface="Consolas"/>
                <a:ea typeface="Consolas"/>
                <a:cs typeface="Consolas"/>
                <a:sym typeface="Consolas"/>
              </a:rPr>
              <a:t>	boilWater();</a:t>
            </a:r>
            <a:br>
              <a:rPr lang="en" sz="1800">
                <a:latin typeface="Consolas"/>
                <a:ea typeface="Consolas"/>
                <a:cs typeface="Consolas"/>
                <a:sym typeface="Consolas"/>
              </a:rPr>
            </a:br>
            <a:r>
              <a:rPr lang="en" sz="1800">
                <a:latin typeface="Consolas"/>
                <a:ea typeface="Consolas"/>
                <a:cs typeface="Consolas"/>
                <a:sym typeface="Consolas"/>
              </a:rPr>
              <a:t>	brew();</a:t>
            </a:r>
            <a:br>
              <a:rPr lang="en" sz="1800">
                <a:latin typeface="Consolas"/>
                <a:ea typeface="Consolas"/>
                <a:cs typeface="Consolas"/>
                <a:sym typeface="Consolas"/>
              </a:rPr>
            </a:br>
            <a:r>
              <a:rPr lang="en" sz="1800">
                <a:latin typeface="Consolas"/>
                <a:ea typeface="Consolas"/>
                <a:cs typeface="Consolas"/>
                <a:sym typeface="Consolas"/>
              </a:rPr>
              <a:t>	pourInCup();</a:t>
            </a:r>
            <a:br>
              <a:rPr lang="en" sz="1800">
                <a:latin typeface="Consolas"/>
                <a:ea typeface="Consolas"/>
                <a:cs typeface="Consolas"/>
                <a:sym typeface="Consolas"/>
              </a:rPr>
            </a:br>
            <a:r>
              <a:rPr lang="en" sz="1800">
                <a:latin typeface="Consolas"/>
                <a:ea typeface="Consolas"/>
                <a:cs typeface="Consolas"/>
                <a:sym typeface="Consolas"/>
              </a:rPr>
              <a:t>	</a:t>
            </a:r>
            <a:r>
              <a:rPr lang="en" sz="1800">
                <a:latin typeface="Consolas"/>
                <a:ea typeface="Consolas"/>
                <a:cs typeface="Consolas"/>
                <a:sym typeface="Consolas"/>
              </a:rPr>
              <a:t>a</a:t>
            </a:r>
            <a:r>
              <a:rPr lang="en" sz="1800">
                <a:latin typeface="Consolas"/>
                <a:ea typeface="Consolas"/>
                <a:cs typeface="Consolas"/>
                <a:sym typeface="Consolas"/>
              </a:rPr>
              <a:t>ddCondiments();</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600"/>
              </a:spcBef>
              <a:spcAft>
                <a:spcPts val="0"/>
              </a:spcAft>
              <a:buNone/>
            </a:pPr>
            <a:r>
              <a:t/>
            </a:r>
            <a:endParaRPr/>
          </a:p>
        </p:txBody>
      </p:sp>
      <p:sp>
        <p:nvSpPr>
          <p:cNvPr id="117" name="Google Shape;117;p1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